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9"/>
  </p:notesMasterIdLst>
  <p:handoutMasterIdLst>
    <p:handoutMasterId r:id="rId40"/>
  </p:handoutMasterIdLst>
  <p:sldIdLst>
    <p:sldId id="483" r:id="rId5"/>
    <p:sldId id="583" r:id="rId6"/>
    <p:sldId id="622" r:id="rId7"/>
    <p:sldId id="341" r:id="rId8"/>
    <p:sldId id="573" r:id="rId9"/>
    <p:sldId id="606" r:id="rId10"/>
    <p:sldId id="609" r:id="rId11"/>
    <p:sldId id="619" r:id="rId12"/>
    <p:sldId id="475" r:id="rId13"/>
    <p:sldId id="476" r:id="rId14"/>
    <p:sldId id="607" r:id="rId15"/>
    <p:sldId id="350" r:id="rId16"/>
    <p:sldId id="332" r:id="rId17"/>
    <p:sldId id="346" r:id="rId18"/>
    <p:sldId id="334" r:id="rId19"/>
    <p:sldId id="338" r:id="rId20"/>
    <p:sldId id="336" r:id="rId21"/>
    <p:sldId id="590" r:id="rId22"/>
    <p:sldId id="347" r:id="rId23"/>
    <p:sldId id="599" r:id="rId24"/>
    <p:sldId id="611" r:id="rId25"/>
    <p:sldId id="612" r:id="rId26"/>
    <p:sldId id="613" r:id="rId27"/>
    <p:sldId id="614" r:id="rId28"/>
    <p:sldId id="615" r:id="rId29"/>
    <p:sldId id="620" r:id="rId30"/>
    <p:sldId id="621" r:id="rId31"/>
    <p:sldId id="616" r:id="rId32"/>
    <p:sldId id="617" r:id="rId33"/>
    <p:sldId id="618" r:id="rId34"/>
    <p:sldId id="604" r:id="rId35"/>
    <p:sldId id="339" r:id="rId36"/>
    <p:sldId id="572" r:id="rId37"/>
    <p:sldId id="81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oudhary, Nida R. M (BAH TSS)" initials="CNRM(T" lastIdx="1" clrIdx="6">
    <p:extLst>
      <p:ext uri="{19B8F6BF-5375-455C-9EA6-DF929625EA0E}">
        <p15:presenceInfo xmlns:p15="http://schemas.microsoft.com/office/powerpoint/2012/main" userId="S::Nida.Choudhary@va.gov::f9522222-0332-48fe-8ac8-01e92bf15db6" providerId="AD"/>
      </p:ext>
    </p:extLst>
  </p:cmAuthor>
  <p:cmAuthor id="1" name="Williams, Margaret" initials="WM" lastIdx="15" clrIdx="0">
    <p:extLst>
      <p:ext uri="{19B8F6BF-5375-455C-9EA6-DF929625EA0E}">
        <p15:presenceInfo xmlns:p15="http://schemas.microsoft.com/office/powerpoint/2012/main" userId="S-1-5-21-528772435-34744981-1235820382-135064" providerId="AD"/>
      </p:ext>
    </p:extLst>
  </p:cmAuthor>
  <p:cmAuthor id="8" name="Grunfeld, Carl" initials="GC" lastIdx="2" clrIdx="7">
    <p:extLst>
      <p:ext uri="{19B8F6BF-5375-455C-9EA6-DF929625EA0E}">
        <p15:presenceInfo xmlns:p15="http://schemas.microsoft.com/office/powerpoint/2012/main" userId="S::Carl.Grunfeld@va.gov::8473bf38-1269-40d9-95a2-bcf4ae6f61fa" providerId="AD"/>
      </p:ext>
    </p:extLst>
  </p:cmAuthor>
  <p:cmAuthor id="2" name="Essary, Kevin D." initials="EKD" lastIdx="12" clrIdx="1">
    <p:extLst>
      <p:ext uri="{19B8F6BF-5375-455C-9EA6-DF929625EA0E}">
        <p15:presenceInfo xmlns:p15="http://schemas.microsoft.com/office/powerpoint/2012/main" userId="S::Kevin.Essary@va.gov::69bf862c-4727-4fe6-a38d-1decbb3c4d45" providerId="AD"/>
      </p:ext>
    </p:extLst>
  </p:cmAuthor>
  <p:cmAuthor id="9" name="Williams, Dujuan" initials="WD" lastIdx="5" clrIdx="8">
    <p:extLst>
      <p:ext uri="{19B8F6BF-5375-455C-9EA6-DF929625EA0E}">
        <p15:presenceInfo xmlns:p15="http://schemas.microsoft.com/office/powerpoint/2012/main" userId="S::DuJuan.Williams@va.gov::d8f9022b-6c23-401a-91d1-6ec3b1bf92e7" providerId="AD"/>
      </p:ext>
    </p:extLst>
  </p:cmAuthor>
  <p:cmAuthor id="3" name="Fiorino, John S. (BAH TSS)" initials="FJS(T" lastIdx="5" clrIdx="2">
    <p:extLst>
      <p:ext uri="{19B8F6BF-5375-455C-9EA6-DF929625EA0E}">
        <p15:presenceInfo xmlns:p15="http://schemas.microsoft.com/office/powerpoint/2012/main" userId="S::John.Fiorino@va.gov::8119f239-b672-4546-96e0-a16fe56d4273" providerId="AD"/>
      </p:ext>
    </p:extLst>
  </p:cmAuthor>
  <p:cmAuthor id="10" name="Morrey, Joshua M. (BAH TSS)" initials="MJM(T" lastIdx="3" clrIdx="9">
    <p:extLst>
      <p:ext uri="{19B8F6BF-5375-455C-9EA6-DF929625EA0E}">
        <p15:presenceInfo xmlns:p15="http://schemas.microsoft.com/office/powerpoint/2012/main" userId="S::Joshua.Morrey@va.gov::2e99ef4d-d274-49ba-93f9-da7eb9d91d8b" providerId="AD"/>
      </p:ext>
    </p:extLst>
  </p:cmAuthor>
  <p:cmAuthor id="4" name="Chirea, Kirsten J. (Booz Allen Hamilton)" initials="CKJ(AH" lastIdx="6" clrIdx="3">
    <p:extLst>
      <p:ext uri="{19B8F6BF-5375-455C-9EA6-DF929625EA0E}">
        <p15:presenceInfo xmlns:p15="http://schemas.microsoft.com/office/powerpoint/2012/main" userId="S::Kirsten.Chirea@va.gov::b9a8e16c-2d5d-4431-a0f2-1cf9dc123d38" providerId="AD"/>
      </p:ext>
    </p:extLst>
  </p:cmAuthor>
  <p:cmAuthor id="5" name="Chase, Stuart E." initials="CSE" lastIdx="4" clrIdx="4">
    <p:extLst>
      <p:ext uri="{19B8F6BF-5375-455C-9EA6-DF929625EA0E}">
        <p15:presenceInfo xmlns:p15="http://schemas.microsoft.com/office/powerpoint/2012/main" userId="S::Stuart.Chase@va.gov::98bf5c62-14e2-4081-91c8-0f46dabaa30e" providerId="AD"/>
      </p:ext>
    </p:extLst>
  </p:cmAuthor>
  <p:cmAuthor id="6" name="Quintela, George" initials="QG" lastIdx="12" clrIdx="5">
    <p:extLst>
      <p:ext uri="{19B8F6BF-5375-455C-9EA6-DF929625EA0E}">
        <p15:presenceInfo xmlns:p15="http://schemas.microsoft.com/office/powerpoint/2012/main" userId="S::George.Quintela@va.gov::dc302fb7-aa56-44bd-be5c-c3133e3da4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1F5493"/>
    <a:srgbClr val="4472C4"/>
    <a:srgbClr val="102E50"/>
    <a:srgbClr val="2F528F"/>
    <a:srgbClr val="ECECEC"/>
    <a:srgbClr val="1B4F89"/>
    <a:srgbClr val="2B7CD5"/>
    <a:srgbClr val="898989"/>
    <a:srgbClr val="175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342" autoAdjust="0"/>
  </p:normalViewPr>
  <p:slideViewPr>
    <p:cSldViewPr snapToGrid="0" snapToObjects="1">
      <p:cViewPr varScale="1">
        <p:scale>
          <a:sx n="114" d="100"/>
          <a:sy n="114" d="100"/>
        </p:scale>
        <p:origin x="155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20"/>
    </p:cViewPr>
  </p:sorterViewPr>
  <p:notesViewPr>
    <p:cSldViewPr snapToGrid="0" snapToObjects="1" showGuides="1">
      <p:cViewPr varScale="1">
        <p:scale>
          <a:sx n="95" d="100"/>
          <a:sy n="95" d="100"/>
        </p:scale>
        <p:origin x="25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4EA599-9803-B04C-B3FB-2B0E7F023161}" type="datetimeFigureOut">
              <a:rPr lang="en-US" smtClean="0"/>
              <a:t>10/7/2020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DA192-9301-2E4C-82C0-B2B1A3F60873}" type="slidenum">
              <a:rPr lang="en-US" smtClean="0"/>
              <a:t>‹#›</a:t>
            </a:fld>
            <a:endParaRPr lang="en-US" dirty="0"/>
          </a:p>
        </p:txBody>
      </p:sp>
    </p:spTree>
    <p:extLst>
      <p:ext uri="{BB962C8B-B14F-4D97-AF65-F5344CB8AC3E}">
        <p14:creationId xmlns:p14="http://schemas.microsoft.com/office/powerpoint/2010/main" val="1662519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FAF83-101F-2B48-87AB-16089F66384F}" type="datetimeFigureOut">
              <a:rPr lang="en-US" smtClean="0"/>
              <a:t>10/7/2020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1FA43-6C0E-6047-B106-ADAB81A86D51}" type="slidenum">
              <a:rPr lang="en-US" smtClean="0"/>
              <a:t>‹#›</a:t>
            </a:fld>
            <a:endParaRPr lang="en-US" dirty="0"/>
          </a:p>
        </p:txBody>
      </p:sp>
    </p:spTree>
    <p:extLst>
      <p:ext uri="{BB962C8B-B14F-4D97-AF65-F5344CB8AC3E}">
        <p14:creationId xmlns:p14="http://schemas.microsoft.com/office/powerpoint/2010/main" val="511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a:t>
            </a:fld>
            <a:endParaRPr lang="en-US" dirty="0"/>
          </a:p>
        </p:txBody>
      </p:sp>
    </p:spTree>
    <p:extLst>
      <p:ext uri="{BB962C8B-B14F-4D97-AF65-F5344CB8AC3E}">
        <p14:creationId xmlns:p14="http://schemas.microsoft.com/office/powerpoint/2010/main" val="37448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00DD23-0537-0A4E-851C-EF9BBFF8E6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674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34</a:t>
            </a:fld>
            <a:endParaRPr lang="en-US" dirty="0"/>
          </a:p>
        </p:txBody>
      </p:sp>
    </p:spTree>
    <p:extLst>
      <p:ext uri="{BB962C8B-B14F-4D97-AF65-F5344CB8AC3E}">
        <p14:creationId xmlns:p14="http://schemas.microsoft.com/office/powerpoint/2010/main" val="3832785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Background">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0" name="VA Logo" descr="Logo and seal for U.S. Department of Veterans Affairs, Office of Information and Technology"/>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84082" y="5535883"/>
            <a:ext cx="3370217" cy="786384"/>
          </a:xfrm>
          <a:prstGeom prst="rect">
            <a:avLst/>
          </a:prstGeom>
        </p:spPr>
      </p:pic>
      <p:sp>
        <p:nvSpPr>
          <p:cNvPr id="16" name="Presentation Title"/>
          <p:cNvSpPr>
            <a:spLocks noGrp="1"/>
          </p:cNvSpPr>
          <p:nvPr>
            <p:ph type="title" hasCustomPrompt="1"/>
          </p:nvPr>
        </p:nvSpPr>
        <p:spPr>
          <a:xfrm>
            <a:off x="3291840" y="1942495"/>
            <a:ext cx="4355045" cy="858806"/>
          </a:xfrm>
        </p:spPr>
        <p:txBody>
          <a:bodyPr anchor="t">
            <a:noAutofit/>
          </a:bodyPr>
          <a:lstStyle>
            <a:lvl1pPr>
              <a:defRPr sz="3000" cap="all" baseline="0">
                <a:solidFill>
                  <a:srgbClr val="175594"/>
                </a:solidFill>
              </a:defRPr>
            </a:lvl1pPr>
          </a:lstStyle>
          <a:p>
            <a:r>
              <a:rPr lang="en-US" dirty="0"/>
              <a:t>Presentation Title</a:t>
            </a:r>
          </a:p>
        </p:txBody>
      </p:sp>
      <p:sp>
        <p:nvSpPr>
          <p:cNvPr id="7" name="Name of Presenter"/>
          <p:cNvSpPr>
            <a:spLocks noGrp="1"/>
          </p:cNvSpPr>
          <p:nvPr>
            <p:ph type="body" sz="quarter" idx="10" hasCustomPrompt="1"/>
          </p:nvPr>
        </p:nvSpPr>
        <p:spPr>
          <a:xfrm>
            <a:off x="3292475" y="2842370"/>
            <a:ext cx="4354513" cy="365760"/>
          </a:xfrm>
        </p:spPr>
        <p:txBody>
          <a:bodyPr anchor="t">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itle of Presenter"/>
          <p:cNvSpPr>
            <a:spLocks noGrp="1"/>
          </p:cNvSpPr>
          <p:nvPr>
            <p:ph type="body" sz="quarter" idx="11" hasCustomPrompt="1"/>
          </p:nvPr>
        </p:nvSpPr>
        <p:spPr>
          <a:xfrm>
            <a:off x="3292475" y="3242960"/>
            <a:ext cx="4354410" cy="365760"/>
          </a:xfrm>
        </p:spPr>
        <p:txBody>
          <a:bodyPr anchor="t">
            <a:noAutofit/>
          </a:bodyPr>
          <a:lstStyle>
            <a:lvl1pPr marL="0" indent="0">
              <a:buNone/>
              <a:defRPr lang="en-US" sz="2000" i="1"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Title of Presenter</a:t>
            </a:r>
          </a:p>
        </p:txBody>
      </p:sp>
      <p:sp>
        <p:nvSpPr>
          <p:cNvPr id="22" name="Presenter's Organization"/>
          <p:cNvSpPr>
            <a:spLocks noGrp="1"/>
          </p:cNvSpPr>
          <p:nvPr>
            <p:ph type="body" sz="quarter" idx="12" hasCustomPrompt="1"/>
          </p:nvPr>
        </p:nvSpPr>
        <p:spPr>
          <a:xfrm>
            <a:off x="3292475" y="3633715"/>
            <a:ext cx="4354513" cy="368140"/>
          </a:xfrm>
        </p:spPr>
        <p:txBody>
          <a:bodyPr anchor="t">
            <a:noAutofit/>
          </a:bodyPr>
          <a:lstStyle>
            <a:lvl1pPr marL="0" indent="0">
              <a:buNone/>
              <a:defRPr lang="en-US" sz="2000"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Presenter’s Organization</a:t>
            </a:r>
          </a:p>
        </p:txBody>
      </p:sp>
      <p:sp>
        <p:nvSpPr>
          <p:cNvPr id="27" name="Audience Name"/>
          <p:cNvSpPr>
            <a:spLocks noGrp="1"/>
          </p:cNvSpPr>
          <p:nvPr>
            <p:ph type="body" sz="quarter" idx="13" hasCustomPrompt="1"/>
          </p:nvPr>
        </p:nvSpPr>
        <p:spPr>
          <a:xfrm>
            <a:off x="3292475" y="4287713"/>
            <a:ext cx="2980944" cy="2468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Audience Name</a:t>
            </a:r>
          </a:p>
        </p:txBody>
      </p:sp>
      <p:sp>
        <p:nvSpPr>
          <p:cNvPr id="29" name="Month Day, YYYY"/>
          <p:cNvSpPr>
            <a:spLocks noGrp="1"/>
          </p:cNvSpPr>
          <p:nvPr>
            <p:ph type="body" sz="quarter" idx="14" hasCustomPrompt="1"/>
          </p:nvPr>
        </p:nvSpPr>
        <p:spPr>
          <a:xfrm>
            <a:off x="3292475" y="4572313"/>
            <a:ext cx="2989263" cy="265176"/>
          </a:xfrm>
        </p:spPr>
        <p:txBody>
          <a:bodyPr>
            <a:noAutofit/>
          </a:bodyPr>
          <a:lstStyle>
            <a:lvl1pPr marL="0" indent="0">
              <a:buNone/>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pPr>
            <a:r>
              <a:rPr lang="en-US" dirty="0"/>
              <a:t>Month Day, YYYY</a:t>
            </a:r>
          </a:p>
        </p:txBody>
      </p:sp>
      <p:sp>
        <p:nvSpPr>
          <p:cNvPr id="4" name="Text Placeholder 3">
            <a:extLst>
              <a:ext uri="{FF2B5EF4-FFF2-40B4-BE49-F238E27FC236}">
                <a16:creationId xmlns:a16="http://schemas.microsoft.com/office/drawing/2014/main" id="{2656306B-1049-3E4E-BC76-BE32A56B3E55}"/>
              </a:ext>
            </a:extLst>
          </p:cNvPr>
          <p:cNvSpPr>
            <a:spLocks noGrp="1"/>
          </p:cNvSpPr>
          <p:nvPr>
            <p:ph type="body" sz="quarter" idx="15" hasCustomPrompt="1"/>
          </p:nvPr>
        </p:nvSpPr>
        <p:spPr>
          <a:xfrm>
            <a:off x="3292475" y="4976061"/>
            <a:ext cx="2495550" cy="200247"/>
          </a:xfrm>
        </p:spPr>
        <p:txBody>
          <a:bodyPr anchor="ctr"/>
          <a:lstStyle>
            <a:lvl1pPr marL="0" indent="0">
              <a:buNone/>
              <a:defRPr sz="1200">
                <a:solidFill>
                  <a:srgbClr val="898989"/>
                </a:solidFill>
              </a:defRPr>
            </a:lvl1pPr>
          </a:lstStyle>
          <a:p>
            <a:pPr lvl="0"/>
            <a:r>
              <a:rPr lang="en-US" dirty="0"/>
              <a:t>FOR INTERNAL USE ONLY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 Out Slide">
    <p:spTree>
      <p:nvGrpSpPr>
        <p:cNvPr id="1" name=""/>
        <p:cNvGrpSpPr/>
        <p:nvPr/>
      </p:nvGrpSpPr>
      <p:grpSpPr>
        <a:xfrm>
          <a:off x="0" y="0"/>
          <a:ext cx="0" cy="0"/>
          <a:chOff x="0" y="0"/>
          <a:chExt cx="0" cy="0"/>
        </a:xfrm>
      </p:grpSpPr>
      <p:sp>
        <p:nvSpPr>
          <p:cNvPr id="8" name="Call Out"/>
          <p:cNvSpPr>
            <a:spLocks noGrp="1"/>
          </p:cNvSpPr>
          <p:nvPr>
            <p:ph type="title" hasCustomPrompt="1"/>
          </p:nvPr>
        </p:nvSpPr>
        <p:spPr>
          <a:xfrm>
            <a:off x="623888" y="2219026"/>
            <a:ext cx="7886700" cy="1253380"/>
          </a:xfrm>
        </p:spPr>
        <p:txBody>
          <a:bodyPr anchor="ctr">
            <a:noAutofit/>
          </a:bodyPr>
          <a:lstStyle>
            <a:lvl1pPr algn="ctr">
              <a:defRPr sz="3600" b="1" i="0" baseline="0">
                <a:solidFill>
                  <a:srgbClr val="1F1F1F"/>
                </a:solidFill>
                <a:latin typeface="Calibri" charset="0"/>
                <a:ea typeface="Calibri" charset="0"/>
                <a:cs typeface="Calibri" charset="0"/>
              </a:defRPr>
            </a:lvl1pPr>
          </a:lstStyle>
          <a:p>
            <a:r>
              <a:rPr lang="en-US" dirty="0"/>
              <a:t>Call out slide: Important Information</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
        <p:nvSpPr>
          <p:cNvPr id="9" name="Footer">
            <a:extLst>
              <a:ext uri="{FF2B5EF4-FFF2-40B4-BE49-F238E27FC236}">
                <a16:creationId xmlns:a16="http://schemas.microsoft.com/office/drawing/2014/main" id="{3F2D7ED7-6772-584C-9B1C-25FE93CDB1AA}"/>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7" name="Picture 6">
            <a:extLst>
              <a:ext uri="{FF2B5EF4-FFF2-40B4-BE49-F238E27FC236}">
                <a16:creationId xmlns:a16="http://schemas.microsoft.com/office/drawing/2014/main" id="{D308D92E-C64E-7445-94AE-983DE965203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136219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8" name="Background">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lide Title"/>
          <p:cNvSpPr>
            <a:spLocks noGrp="1"/>
          </p:cNvSpPr>
          <p:nvPr>
            <p:ph type="title" hasCustomPrompt="1"/>
          </p:nvPr>
        </p:nvSpPr>
        <p:spPr>
          <a:xfrm>
            <a:off x="623888" y="2219026"/>
            <a:ext cx="7886700" cy="1253380"/>
          </a:xfrm>
        </p:spPr>
        <p:txBody>
          <a:bodyPr anchor="ctr">
            <a:noAutofit/>
          </a:bodyPr>
          <a:lstStyle>
            <a:lvl1pPr algn="ctr">
              <a:defRPr sz="3600" b="1" i="0">
                <a:solidFill>
                  <a:srgbClr val="1F1F1F"/>
                </a:solidFill>
                <a:latin typeface="Calibri" charset="0"/>
                <a:ea typeface="Calibri" charset="0"/>
                <a:cs typeface="Calibri" charset="0"/>
              </a:defRPr>
            </a:lvl1pPr>
          </a:lstStyle>
          <a:p>
            <a:r>
              <a:rPr lang="en-US" dirty="0"/>
              <a:t>Transition Slide Title Size 36pt,</a:t>
            </a:r>
            <a:br>
              <a:rPr lang="en-US" dirty="0"/>
            </a:br>
            <a:r>
              <a:rPr lang="en-US" dirty="0"/>
              <a:t>Calibri Bold (Color: RGB 33,33,33)</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474307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Background">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Questions?"/>
          <p:cNvSpPr>
            <a:spLocks noGrp="1"/>
          </p:cNvSpPr>
          <p:nvPr>
            <p:ph type="title" hasCustomPrompt="1"/>
          </p:nvPr>
        </p:nvSpPr>
        <p:spPr>
          <a:xfrm>
            <a:off x="623888" y="2219026"/>
            <a:ext cx="7886700" cy="1253380"/>
          </a:xfrm>
        </p:spPr>
        <p:txBody>
          <a:bodyPr anchor="ct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7" name="Slide Number Placeholder"/>
          <p:cNvSpPr>
            <a:spLocks noGrp="1"/>
          </p:cNvSpPr>
          <p:nvPr>
            <p:ph type="sldNum" sz="quarter" idx="10"/>
          </p:nvPr>
        </p:nvSpPr>
        <p:spPr>
          <a:xfrm>
            <a:off x="6457950" y="6028289"/>
            <a:ext cx="2057400" cy="365125"/>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2028577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w/ Content">
    <p:spTree>
      <p:nvGrpSpPr>
        <p:cNvPr id="1" name=""/>
        <p:cNvGrpSpPr/>
        <p:nvPr/>
      </p:nvGrpSpPr>
      <p:grpSpPr>
        <a:xfrm>
          <a:off x="0" y="0"/>
          <a:ext cx="0" cy="0"/>
          <a:chOff x="0" y="0"/>
          <a:chExt cx="0" cy="0"/>
        </a:xfrm>
      </p:grpSpPr>
      <p:pic>
        <p:nvPicPr>
          <p:cNvPr id="7" name="Background">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Questions?"/>
          <p:cNvSpPr>
            <a:spLocks noGrp="1"/>
          </p:cNvSpPr>
          <p:nvPr>
            <p:ph type="title" hasCustomPrompt="1"/>
          </p:nvPr>
        </p:nvSpPr>
        <p:spPr>
          <a:xfrm>
            <a:off x="628650" y="1024604"/>
            <a:ext cx="7886700" cy="1325563"/>
          </a:xfrm>
        </p:spPr>
        <p:txBody>
          <a:bodyP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8" name="Text Placeholder"/>
          <p:cNvSpPr>
            <a:spLocks noGrp="1"/>
          </p:cNvSpPr>
          <p:nvPr>
            <p:ph type="body" sz="quarter" idx="13"/>
          </p:nvPr>
        </p:nvSpPr>
        <p:spPr>
          <a:xfrm>
            <a:off x="628650" y="2349500"/>
            <a:ext cx="7886700" cy="25400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96439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FOR INTERNAL USE ONLY  Office of Information and Technology</a:t>
            </a:r>
          </a:p>
        </p:txBody>
      </p:sp>
      <p:sp>
        <p:nvSpPr>
          <p:cNvPr id="6" name="Slide Number Placeholder 5"/>
          <p:cNvSpPr>
            <a:spLocks noGrp="1"/>
          </p:cNvSpPr>
          <p:nvPr>
            <p:ph type="sldNum" sz="quarter" idx="12"/>
          </p:nvPr>
        </p:nvSpPr>
        <p:spPr/>
        <p:txBody>
          <a:bodyPr/>
          <a:lstStyle/>
          <a:p>
            <a:fld id="{5AE7E331-9998-5A44-876C-624339FD5C5D}" type="slidenum">
              <a:rPr lang="en-US" smtClean="0"/>
              <a:t>‹#›</a:t>
            </a:fld>
            <a:endParaRPr lang="en-US" dirty="0"/>
          </a:p>
        </p:txBody>
      </p:sp>
    </p:spTree>
    <p:extLst>
      <p:ext uri="{BB962C8B-B14F-4D97-AF65-F5344CB8AC3E}">
        <p14:creationId xmlns:p14="http://schemas.microsoft.com/office/powerpoint/2010/main" val="3742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Presentation Title">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B028D442-989F-F14A-A8ED-76B7A50C6A15}"/>
              </a:ext>
              <a:ext uri="{C183D7F6-B498-43B3-948B-1728B52AA6E4}">
                <adec:decorative xmlns:adec="http://schemas.microsoft.com/office/drawing/2017/decorative" val="1"/>
              </a:ext>
            </a:extLst>
          </p:cNvPr>
          <p:cNvPicPr>
            <a:picLocks/>
          </p:cNvPicPr>
          <p:nvPr userDrawn="1"/>
        </p:nvPicPr>
        <p:blipFill>
          <a:blip r:embed="rId2"/>
          <a:stretch>
            <a:fillRect/>
          </a:stretch>
        </p:blipFill>
        <p:spPr>
          <a:xfrm>
            <a:off x="0" y="3048"/>
            <a:ext cx="9144000" cy="6858000"/>
          </a:xfrm>
          <a:prstGeom prst="rect">
            <a:avLst/>
          </a:prstGeom>
        </p:spPr>
      </p:pic>
      <p:pic>
        <p:nvPicPr>
          <p:cNvPr id="12" name="OIS Logo" descr="Office of Information Security icon">
            <a:extLst>
              <a:ext uri="{FF2B5EF4-FFF2-40B4-BE49-F238E27FC236}">
                <a16:creationId xmlns:a16="http://schemas.microsoft.com/office/drawing/2014/main" id="{DF58DB68-5179-A748-BFEB-330B807B60F4}"/>
              </a:ext>
            </a:extLst>
          </p:cNvPr>
          <p:cNvPicPr>
            <a:picLocks noChangeAspect="1"/>
          </p:cNvPicPr>
          <p:nvPr userDrawn="1"/>
        </p:nvPicPr>
        <p:blipFill>
          <a:blip r:embed="rId3"/>
          <a:stretch>
            <a:fillRect/>
          </a:stretch>
        </p:blipFill>
        <p:spPr>
          <a:xfrm>
            <a:off x="939800" y="639686"/>
            <a:ext cx="1106424" cy="1106424"/>
          </a:xfrm>
          <a:prstGeom prst="rect">
            <a:avLst/>
          </a:prstGeom>
        </p:spPr>
      </p:pic>
      <p:sp>
        <p:nvSpPr>
          <p:cNvPr id="16" name="Presentation Title"/>
          <p:cNvSpPr>
            <a:spLocks noGrp="1"/>
          </p:cNvSpPr>
          <p:nvPr>
            <p:ph type="title" hasCustomPrompt="1"/>
          </p:nvPr>
        </p:nvSpPr>
        <p:spPr>
          <a:xfrm>
            <a:off x="2161540" y="998635"/>
            <a:ext cx="4355045" cy="858806"/>
          </a:xfrm>
        </p:spPr>
        <p:txBody>
          <a:bodyPr anchor="t">
            <a:noAutofit/>
          </a:bodyPr>
          <a:lstStyle>
            <a:lvl1pPr>
              <a:defRPr sz="3000" cap="all" baseline="0">
                <a:solidFill>
                  <a:srgbClr val="175594"/>
                </a:solidFill>
              </a:defRPr>
            </a:lvl1pPr>
          </a:lstStyle>
          <a:p>
            <a:r>
              <a:rPr lang="en-US" dirty="0"/>
              <a:t>Presentation Title</a:t>
            </a:r>
          </a:p>
        </p:txBody>
      </p:sp>
      <p:sp>
        <p:nvSpPr>
          <p:cNvPr id="7" name="Name of Presenter"/>
          <p:cNvSpPr>
            <a:spLocks noGrp="1"/>
          </p:cNvSpPr>
          <p:nvPr>
            <p:ph type="body" sz="quarter" idx="10" hasCustomPrompt="1"/>
          </p:nvPr>
        </p:nvSpPr>
        <p:spPr>
          <a:xfrm>
            <a:off x="2162175" y="1898510"/>
            <a:ext cx="4354513" cy="365760"/>
          </a:xfrm>
        </p:spPr>
        <p:txBody>
          <a:bodyPr anchor="t">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itle of Presenter"/>
          <p:cNvSpPr>
            <a:spLocks noGrp="1"/>
          </p:cNvSpPr>
          <p:nvPr>
            <p:ph type="body" sz="quarter" idx="11" hasCustomPrompt="1"/>
          </p:nvPr>
        </p:nvSpPr>
        <p:spPr>
          <a:xfrm>
            <a:off x="2162175" y="2299100"/>
            <a:ext cx="4354410" cy="365760"/>
          </a:xfrm>
        </p:spPr>
        <p:txBody>
          <a:bodyPr anchor="t">
            <a:noAutofit/>
          </a:bodyPr>
          <a:lstStyle>
            <a:lvl1pPr marL="0" indent="0">
              <a:buNone/>
              <a:defRPr lang="en-US" sz="2000" i="1"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Title of Presenter</a:t>
            </a:r>
          </a:p>
        </p:txBody>
      </p:sp>
      <p:sp>
        <p:nvSpPr>
          <p:cNvPr id="22" name="Presenter's Organization"/>
          <p:cNvSpPr>
            <a:spLocks noGrp="1"/>
          </p:cNvSpPr>
          <p:nvPr>
            <p:ph type="body" sz="quarter" idx="12" hasCustomPrompt="1"/>
          </p:nvPr>
        </p:nvSpPr>
        <p:spPr>
          <a:xfrm>
            <a:off x="2162175" y="2689855"/>
            <a:ext cx="4354513" cy="368140"/>
          </a:xfrm>
        </p:spPr>
        <p:txBody>
          <a:bodyPr anchor="t">
            <a:noAutofit/>
          </a:bodyPr>
          <a:lstStyle>
            <a:lvl1pPr marL="0" indent="0">
              <a:buNone/>
              <a:defRPr lang="en-US" sz="2000"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Presenter’s Organization</a:t>
            </a:r>
          </a:p>
        </p:txBody>
      </p:sp>
      <p:sp>
        <p:nvSpPr>
          <p:cNvPr id="27" name="Audience Name"/>
          <p:cNvSpPr>
            <a:spLocks noGrp="1"/>
          </p:cNvSpPr>
          <p:nvPr>
            <p:ph type="body" sz="quarter" idx="13" hasCustomPrompt="1"/>
          </p:nvPr>
        </p:nvSpPr>
        <p:spPr>
          <a:xfrm>
            <a:off x="2162175" y="3343853"/>
            <a:ext cx="2980944" cy="2468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Audience Name</a:t>
            </a:r>
          </a:p>
        </p:txBody>
      </p:sp>
      <p:sp>
        <p:nvSpPr>
          <p:cNvPr id="29" name="Month Day, YYYY"/>
          <p:cNvSpPr>
            <a:spLocks noGrp="1"/>
          </p:cNvSpPr>
          <p:nvPr>
            <p:ph type="body" sz="quarter" idx="14" hasCustomPrompt="1"/>
          </p:nvPr>
        </p:nvSpPr>
        <p:spPr>
          <a:xfrm>
            <a:off x="2162175" y="3628453"/>
            <a:ext cx="2989263" cy="265176"/>
          </a:xfrm>
        </p:spPr>
        <p:txBody>
          <a:bodyPr>
            <a:noAutofit/>
          </a:bodyPr>
          <a:lstStyle>
            <a:lvl1pPr marL="0" indent="0">
              <a:buNone/>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pPr>
            <a:r>
              <a:rPr lang="en-US" dirty="0"/>
              <a:t>Month Day, YYYY</a:t>
            </a:r>
          </a:p>
        </p:txBody>
      </p:sp>
      <p:sp>
        <p:nvSpPr>
          <p:cNvPr id="4" name="FOR INTERNAL USE ONLY">
            <a:extLst>
              <a:ext uri="{FF2B5EF4-FFF2-40B4-BE49-F238E27FC236}">
                <a16:creationId xmlns:a16="http://schemas.microsoft.com/office/drawing/2014/main" id="{2656306B-1049-3E4E-BC76-BE32A56B3E55}"/>
              </a:ext>
            </a:extLst>
          </p:cNvPr>
          <p:cNvSpPr>
            <a:spLocks noGrp="1"/>
          </p:cNvSpPr>
          <p:nvPr>
            <p:ph type="body" sz="quarter" idx="15" hasCustomPrompt="1"/>
          </p:nvPr>
        </p:nvSpPr>
        <p:spPr>
          <a:xfrm>
            <a:off x="2162175" y="4032201"/>
            <a:ext cx="2495550" cy="200247"/>
          </a:xfrm>
        </p:spPr>
        <p:txBody>
          <a:bodyPr anchor="ctr"/>
          <a:lstStyle>
            <a:lvl1pPr marL="0" indent="0">
              <a:buNone/>
              <a:defRPr sz="1200">
                <a:solidFill>
                  <a:srgbClr val="898989"/>
                </a:solidFill>
              </a:defRPr>
            </a:lvl1pPr>
          </a:lstStyle>
          <a:p>
            <a:pPr lvl="0"/>
            <a:r>
              <a:rPr lang="en-US" dirty="0"/>
              <a:t>FOR INTERNAL USE ONLY</a:t>
            </a:r>
          </a:p>
        </p:txBody>
      </p:sp>
      <p:pic>
        <p:nvPicPr>
          <p:cNvPr id="9" name="VA Logo" descr="Logo and Seal for U.S. Department of Veterans Affairs, Office of Information and Technology, Office of Information Security">
            <a:extLst>
              <a:ext uri="{FF2B5EF4-FFF2-40B4-BE49-F238E27FC236}">
                <a16:creationId xmlns:a16="http://schemas.microsoft.com/office/drawing/2014/main" id="{D6D79657-1619-A542-A1C9-95673A89F37F}"/>
              </a:ext>
            </a:extLst>
          </p:cNvPr>
          <p:cNvPicPr>
            <a:picLocks noChangeAspect="1"/>
          </p:cNvPicPr>
          <p:nvPr userDrawn="1"/>
        </p:nvPicPr>
        <p:blipFill>
          <a:blip r:embed="rId4"/>
          <a:stretch>
            <a:fillRect/>
          </a:stretch>
        </p:blipFill>
        <p:spPr>
          <a:xfrm>
            <a:off x="5284082" y="5535883"/>
            <a:ext cx="3397179" cy="786384"/>
          </a:xfrm>
          <a:prstGeom prst="rect">
            <a:avLst/>
          </a:prstGeom>
        </p:spPr>
      </p:pic>
    </p:spTree>
    <p:extLst>
      <p:ext uri="{BB962C8B-B14F-4D97-AF65-F5344CB8AC3E}">
        <p14:creationId xmlns:p14="http://schemas.microsoft.com/office/powerpoint/2010/main" val="252729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880681D-62D2-3348-9884-ED13FCFB957F}"/>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hasCustomPrompt="1"/>
          </p:nvPr>
        </p:nvSpPr>
        <p:spPr>
          <a:xfrm>
            <a:off x="630935" y="1353312"/>
            <a:ext cx="7891271" cy="4489704"/>
          </a:xfrm>
        </p:spPr>
        <p:txBody>
          <a:bodyPr>
            <a:noAutofit/>
          </a:bodyPr>
          <a:lstStyle>
            <a:lvl1pPr>
              <a:defRPr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6"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dirty="0"/>
          </a:p>
        </p:txBody>
      </p:sp>
      <p:sp>
        <p:nvSpPr>
          <p:cNvPr id="12" name="Footer">
            <a:extLst>
              <a:ext uri="{FF2B5EF4-FFF2-40B4-BE49-F238E27FC236}">
                <a16:creationId xmlns:a16="http://schemas.microsoft.com/office/drawing/2014/main" id="{F4F3D9C5-170D-D345-8478-B3C3E18E06CC}"/>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4" name="Picture 3">
            <a:extLst>
              <a:ext uri="{FF2B5EF4-FFF2-40B4-BE49-F238E27FC236}">
                <a16:creationId xmlns:a16="http://schemas.microsoft.com/office/drawing/2014/main" id="{AFC02B9A-BBE7-7145-A865-B139889B6AF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28pt Calibri Bold (Color: RGB 33, 33, 33)</a:t>
            </a:r>
          </a:p>
        </p:txBody>
      </p:sp>
      <p:sp>
        <p:nvSpPr>
          <p:cNvPr id="8"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4170360" y="915231"/>
            <a:ext cx="3856038" cy="2376609"/>
          </a:xfrm>
        </p:spPr>
        <p:txBody>
          <a:bodyPr/>
          <a:lstStyle/>
          <a:p>
            <a:r>
              <a:rPr lang="en-US" dirty="0"/>
              <a:t>Add alt-text</a:t>
            </a:r>
          </a:p>
        </p:txBody>
      </p:sp>
      <p:sp>
        <p:nvSpPr>
          <p:cNvPr id="7" name="Content Placeholder 6"/>
          <p:cNvSpPr>
            <a:spLocks noGrp="1"/>
          </p:cNvSpPr>
          <p:nvPr>
            <p:ph sz="quarter" idx="12" hasCustomPrompt="1"/>
          </p:nvPr>
        </p:nvSpPr>
        <p:spPr>
          <a:xfrm>
            <a:off x="628650" y="1353312"/>
            <a:ext cx="7886700" cy="4051300"/>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dirty="0"/>
          </a:p>
        </p:txBody>
      </p:sp>
      <p:sp>
        <p:nvSpPr>
          <p:cNvPr id="11" name="Footer">
            <a:extLst>
              <a:ext uri="{FF2B5EF4-FFF2-40B4-BE49-F238E27FC236}">
                <a16:creationId xmlns:a16="http://schemas.microsoft.com/office/drawing/2014/main" id="{FFBD35A0-0D2E-F140-AC1D-843F0CC75FC1}"/>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0" name="Picture 9">
            <a:extLst>
              <a:ext uri="{FF2B5EF4-FFF2-40B4-BE49-F238E27FC236}">
                <a16:creationId xmlns:a16="http://schemas.microsoft.com/office/drawing/2014/main" id="{403031F6-9039-E040-B78F-E3BD88C7B4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206396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 Image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28pt Calibri Bold (Color: RGB 33, 33, 33)</a:t>
            </a:r>
          </a:p>
        </p:txBody>
      </p:sp>
      <p:sp>
        <p:nvSpPr>
          <p:cNvPr id="7" name="Content Placeholder 6"/>
          <p:cNvSpPr>
            <a:spLocks noGrp="1"/>
          </p:cNvSpPr>
          <p:nvPr>
            <p:ph sz="quarter" idx="12" hasCustomPrompt="1"/>
          </p:nvPr>
        </p:nvSpPr>
        <p:spPr>
          <a:xfrm>
            <a:off x="628650" y="1353312"/>
            <a:ext cx="7886700" cy="2049462"/>
          </a:xfrm>
        </p:spPr>
        <p:txBody>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1" name="Content Placeholder 10"/>
          <p:cNvSpPr>
            <a:spLocks noGrp="1"/>
          </p:cNvSpPr>
          <p:nvPr>
            <p:ph sz="quarter" idx="13" hasCustomPrompt="1"/>
          </p:nvPr>
        </p:nvSpPr>
        <p:spPr>
          <a:xfrm>
            <a:off x="628650" y="3509207"/>
            <a:ext cx="7886700" cy="2162931"/>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12"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4170360" y="915231"/>
            <a:ext cx="3856038" cy="2376609"/>
          </a:xfrm>
        </p:spPr>
        <p:txBody>
          <a:bodyPr/>
          <a:lstStyle/>
          <a:p>
            <a:r>
              <a:rPr lang="en-US" dirty="0"/>
              <a:t>Add alt-text</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dirty="0"/>
          </a:p>
        </p:txBody>
      </p:sp>
      <p:sp>
        <p:nvSpPr>
          <p:cNvPr id="13" name="Footer">
            <a:extLst>
              <a:ext uri="{FF2B5EF4-FFF2-40B4-BE49-F238E27FC236}">
                <a16:creationId xmlns:a16="http://schemas.microsoft.com/office/drawing/2014/main" id="{A02A166C-C163-A84A-BC51-85AE06AA9185}"/>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0" name="Picture 9">
            <a:extLst>
              <a:ext uri="{FF2B5EF4-FFF2-40B4-BE49-F238E27FC236}">
                <a16:creationId xmlns:a16="http://schemas.microsoft.com/office/drawing/2014/main" id="{0F66A5E1-8636-0743-AFCB-A8482CA442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8391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28pt Calibri Bold (Color: RGB 33, 33, 33)</a:t>
            </a:r>
          </a:p>
        </p:txBody>
      </p:sp>
      <p:sp>
        <p:nvSpPr>
          <p:cNvPr id="7" name="Content Placeholder 6"/>
          <p:cNvSpPr>
            <a:spLocks noGrp="1"/>
          </p:cNvSpPr>
          <p:nvPr>
            <p:ph sz="quarter" idx="12" hasCustomPrompt="1"/>
          </p:nvPr>
        </p:nvSpPr>
        <p:spPr>
          <a:xfrm>
            <a:off x="628650" y="1354138"/>
            <a:ext cx="4151313" cy="4352925"/>
          </a:xfrm>
        </p:spPr>
        <p:txBody>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9" name="Content Placeholder 8"/>
          <p:cNvSpPr>
            <a:spLocks noGrp="1"/>
          </p:cNvSpPr>
          <p:nvPr>
            <p:ph sz="quarter" idx="13" hasCustomPrompt="1"/>
          </p:nvPr>
        </p:nvSpPr>
        <p:spPr>
          <a:xfrm>
            <a:off x="4976813" y="1354138"/>
            <a:ext cx="3538537" cy="4352925"/>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10"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4170360" y="915231"/>
            <a:ext cx="3856038" cy="2376609"/>
          </a:xfrm>
        </p:spPr>
        <p:txBody>
          <a:bodyPr/>
          <a:lstStyle/>
          <a:p>
            <a:r>
              <a:rPr lang="en-US" dirty="0"/>
              <a:t>Add alt-text</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dirty="0"/>
          </a:p>
        </p:txBody>
      </p:sp>
      <p:sp>
        <p:nvSpPr>
          <p:cNvPr id="13" name="Footer">
            <a:extLst>
              <a:ext uri="{FF2B5EF4-FFF2-40B4-BE49-F238E27FC236}">
                <a16:creationId xmlns:a16="http://schemas.microsoft.com/office/drawing/2014/main" id="{61980F05-1DFF-444A-AB70-54A06ACB2978}"/>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2" name="Picture 11">
            <a:extLst>
              <a:ext uri="{FF2B5EF4-FFF2-40B4-BE49-F238E27FC236}">
                <a16:creationId xmlns:a16="http://schemas.microsoft.com/office/drawing/2014/main" id="{8654FAA4-835C-424D-914C-B90AAFFD89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193287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Headings">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630936" y="374904"/>
            <a:ext cx="7891272" cy="686924"/>
          </a:xfrm>
        </p:spPr>
        <p:txBody>
          <a:bodyPr>
            <a:noAutofit/>
          </a:bodyPr>
          <a:lstStyle>
            <a:lvl1pPr>
              <a:defRPr baseline="0">
                <a:solidFill>
                  <a:srgbClr val="1F1F1F"/>
                </a:solidFill>
              </a:defRPr>
            </a:lvl1pPr>
          </a:lstStyle>
          <a:p>
            <a:r>
              <a:rPr lang="en-US" dirty="0"/>
              <a:t>Insert Title, 28pt Calibri Bold (Color: RGB 33, 33, 33)</a:t>
            </a:r>
          </a:p>
        </p:txBody>
      </p:sp>
      <p:sp>
        <p:nvSpPr>
          <p:cNvPr id="12" name="Heading Placeholder 1"/>
          <p:cNvSpPr>
            <a:spLocks noGrp="1"/>
          </p:cNvSpPr>
          <p:nvPr>
            <p:ph type="body" sz="quarter" idx="12" hasCustomPrompt="1"/>
          </p:nvPr>
        </p:nvSpPr>
        <p:spPr>
          <a:xfrm>
            <a:off x="630238" y="1197864"/>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6" name="Content Placeholder 1"/>
          <p:cNvSpPr>
            <a:spLocks noGrp="1"/>
          </p:cNvSpPr>
          <p:nvPr>
            <p:ph sz="quarter" idx="13" hasCustomPrompt="1"/>
          </p:nvPr>
        </p:nvSpPr>
        <p:spPr>
          <a:xfrm>
            <a:off x="630238" y="1618488"/>
            <a:ext cx="7891462" cy="1993392"/>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7" name="Heading Placeholder 2"/>
          <p:cNvSpPr>
            <a:spLocks noGrp="1"/>
          </p:cNvSpPr>
          <p:nvPr>
            <p:ph type="body" sz="quarter" idx="14" hasCustomPrompt="1"/>
          </p:nvPr>
        </p:nvSpPr>
        <p:spPr>
          <a:xfrm>
            <a:off x="630238" y="3634948"/>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8" name="Content Placeholder 2"/>
          <p:cNvSpPr>
            <a:spLocks noGrp="1"/>
          </p:cNvSpPr>
          <p:nvPr>
            <p:ph sz="quarter" idx="15" hasCustomPrompt="1"/>
          </p:nvPr>
        </p:nvSpPr>
        <p:spPr>
          <a:xfrm>
            <a:off x="630238" y="4054879"/>
            <a:ext cx="7891462" cy="1928313"/>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
        <p:nvSpPr>
          <p:cNvPr id="13" name="Footer">
            <a:extLst>
              <a:ext uri="{FF2B5EF4-FFF2-40B4-BE49-F238E27FC236}">
                <a16:creationId xmlns:a16="http://schemas.microsoft.com/office/drawing/2014/main" id="{C94FEA1A-DC6B-E049-8355-7A62A5E58DAD}"/>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0" name="Picture 9">
            <a:extLst>
              <a:ext uri="{FF2B5EF4-FFF2-40B4-BE49-F238E27FC236}">
                <a16:creationId xmlns:a16="http://schemas.microsoft.com/office/drawing/2014/main" id="{7FE6DD95-4192-F848-826E-61F2F00C54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628650" y="374904"/>
            <a:ext cx="7886700" cy="685800"/>
          </a:xfrm>
        </p:spPr>
        <p:txBody>
          <a:bodyPr>
            <a:noAutofit/>
          </a:bodyPr>
          <a:lstStyle/>
          <a:p>
            <a:r>
              <a:rPr lang="en-US" dirty="0"/>
              <a:t>Insert Title, 28pt Calibri Bold (Color: RGB 33, 33, 33)</a:t>
            </a:r>
          </a:p>
        </p:txBody>
      </p:sp>
      <p:sp>
        <p:nvSpPr>
          <p:cNvPr id="15" name="Heading 1"/>
          <p:cNvSpPr>
            <a:spLocks noGrp="1"/>
          </p:cNvSpPr>
          <p:nvPr>
            <p:ph type="body" sz="quarter" idx="12" hasCustomPrompt="1"/>
          </p:nvPr>
        </p:nvSpPr>
        <p:spPr>
          <a:xfrm>
            <a:off x="628650" y="1353312"/>
            <a:ext cx="3776472" cy="370116"/>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7" name="Content Placeholder 1"/>
          <p:cNvSpPr>
            <a:spLocks noGrp="1"/>
          </p:cNvSpPr>
          <p:nvPr>
            <p:ph sz="quarter" idx="13" hasCustomPrompt="1"/>
          </p:nvPr>
        </p:nvSpPr>
        <p:spPr>
          <a:xfrm>
            <a:off x="628650"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8" name="Heading 2"/>
          <p:cNvSpPr>
            <a:spLocks noGrp="1"/>
          </p:cNvSpPr>
          <p:nvPr>
            <p:ph type="body" sz="quarter" idx="14" hasCustomPrompt="1"/>
          </p:nvPr>
        </p:nvSpPr>
        <p:spPr>
          <a:xfrm>
            <a:off x="4738878" y="1353311"/>
            <a:ext cx="3776472" cy="370117"/>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9" name="Content Placeholder 2"/>
          <p:cNvSpPr>
            <a:spLocks noGrp="1"/>
          </p:cNvSpPr>
          <p:nvPr>
            <p:ph sz="quarter" idx="15" hasCustomPrompt="1"/>
          </p:nvPr>
        </p:nvSpPr>
        <p:spPr>
          <a:xfrm>
            <a:off x="4738878"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
        <p:nvSpPr>
          <p:cNvPr id="12" name="Footer">
            <a:extLst>
              <a:ext uri="{FF2B5EF4-FFF2-40B4-BE49-F238E27FC236}">
                <a16:creationId xmlns:a16="http://schemas.microsoft.com/office/drawing/2014/main" id="{68FE091C-6E56-BB4F-8154-BF9BCDE671B2}"/>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0" name="Picture 9">
            <a:extLst>
              <a:ext uri="{FF2B5EF4-FFF2-40B4-BE49-F238E27FC236}">
                <a16:creationId xmlns:a16="http://schemas.microsoft.com/office/drawing/2014/main" id="{7BA897DE-56EE-214B-AB93-9AA675BD83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cons and Conten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630935" y="378460"/>
            <a:ext cx="7891272" cy="685800"/>
          </a:xfrm>
        </p:spPr>
        <p:txBody>
          <a:bodyPr>
            <a:noAutofit/>
          </a:bodyPr>
          <a:lstStyle>
            <a:lvl1pPr>
              <a:defRPr baseline="0">
                <a:solidFill>
                  <a:srgbClr val="1F1F1F"/>
                </a:solidFill>
              </a:defRPr>
            </a:lvl1pPr>
          </a:lstStyle>
          <a:p>
            <a:r>
              <a:rPr lang="en-US" dirty="0"/>
              <a:t>Insert Title, 28pt Calibri Bold (Color: RGB 33, 33, 33)</a:t>
            </a:r>
          </a:p>
        </p:txBody>
      </p:sp>
      <p:sp>
        <p:nvSpPr>
          <p:cNvPr id="10" name="Content Placeholder">
            <a:extLst>
              <a:ext uri="{FF2B5EF4-FFF2-40B4-BE49-F238E27FC236}">
                <a16:creationId xmlns:a16="http://schemas.microsoft.com/office/drawing/2014/main" id="{39CEC73F-36E5-8E46-8EF7-01F3DF2A364C}"/>
              </a:ext>
            </a:extLst>
          </p:cNvPr>
          <p:cNvSpPr>
            <a:spLocks noGrp="1"/>
          </p:cNvSpPr>
          <p:nvPr>
            <p:ph idx="14" hasCustomPrompt="1"/>
          </p:nvPr>
        </p:nvSpPr>
        <p:spPr>
          <a:xfrm>
            <a:off x="630935" y="1353312"/>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3" name="Content Placeholder"/>
          <p:cNvSpPr>
            <a:spLocks noGrp="1"/>
          </p:cNvSpPr>
          <p:nvPr>
            <p:ph idx="1" hasCustomPrompt="1"/>
          </p:nvPr>
        </p:nvSpPr>
        <p:spPr>
          <a:xfrm>
            <a:off x="1713053" y="1353312"/>
            <a:ext cx="6654547" cy="914400"/>
          </a:xfrm>
        </p:spPr>
        <p:txBody>
          <a:bodyPr>
            <a:noAutofit/>
          </a:bodyPr>
          <a:lstStyle>
            <a:lvl1pPr marL="0" indent="0">
              <a:buNone/>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Text</a:t>
            </a:r>
          </a:p>
        </p:txBody>
      </p:sp>
      <p:sp>
        <p:nvSpPr>
          <p:cNvPr id="12" name="Content Placeholder">
            <a:extLst>
              <a:ext uri="{FF2B5EF4-FFF2-40B4-BE49-F238E27FC236}">
                <a16:creationId xmlns:a16="http://schemas.microsoft.com/office/drawing/2014/main" id="{79B2D1AD-AF19-C14C-B256-C88B57D21E19}"/>
              </a:ext>
            </a:extLst>
          </p:cNvPr>
          <p:cNvSpPr>
            <a:spLocks noGrp="1"/>
          </p:cNvSpPr>
          <p:nvPr>
            <p:ph idx="16" hasCustomPrompt="1"/>
          </p:nvPr>
        </p:nvSpPr>
        <p:spPr>
          <a:xfrm>
            <a:off x="630935" y="2455807"/>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11" name="Content Placeholder">
            <a:extLst>
              <a:ext uri="{FF2B5EF4-FFF2-40B4-BE49-F238E27FC236}">
                <a16:creationId xmlns:a16="http://schemas.microsoft.com/office/drawing/2014/main" id="{FE8DA315-3D43-3C41-824D-CB2734BB4475}"/>
              </a:ext>
            </a:extLst>
          </p:cNvPr>
          <p:cNvSpPr>
            <a:spLocks noGrp="1"/>
          </p:cNvSpPr>
          <p:nvPr>
            <p:ph idx="15" hasCustomPrompt="1"/>
          </p:nvPr>
        </p:nvSpPr>
        <p:spPr>
          <a:xfrm>
            <a:off x="1713053" y="2455807"/>
            <a:ext cx="6654547"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a:t>
            </a:r>
          </a:p>
        </p:txBody>
      </p:sp>
      <p:sp>
        <p:nvSpPr>
          <p:cNvPr id="14" name="Content Placeholder">
            <a:extLst>
              <a:ext uri="{FF2B5EF4-FFF2-40B4-BE49-F238E27FC236}">
                <a16:creationId xmlns:a16="http://schemas.microsoft.com/office/drawing/2014/main" id="{88DC405D-C4DC-D849-A395-8E2E256E1403}"/>
              </a:ext>
            </a:extLst>
          </p:cNvPr>
          <p:cNvSpPr>
            <a:spLocks noGrp="1"/>
          </p:cNvSpPr>
          <p:nvPr>
            <p:ph idx="18" hasCustomPrompt="1"/>
          </p:nvPr>
        </p:nvSpPr>
        <p:spPr>
          <a:xfrm>
            <a:off x="630935" y="3558302"/>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13" name="Content Placeholder">
            <a:extLst>
              <a:ext uri="{FF2B5EF4-FFF2-40B4-BE49-F238E27FC236}">
                <a16:creationId xmlns:a16="http://schemas.microsoft.com/office/drawing/2014/main" id="{0BF63B32-88B8-E140-8668-B4FEDAA4EC3A}"/>
              </a:ext>
            </a:extLst>
          </p:cNvPr>
          <p:cNvSpPr>
            <a:spLocks noGrp="1"/>
          </p:cNvSpPr>
          <p:nvPr>
            <p:ph idx="17" hasCustomPrompt="1"/>
          </p:nvPr>
        </p:nvSpPr>
        <p:spPr>
          <a:xfrm>
            <a:off x="1713053" y="3558302"/>
            <a:ext cx="6654547"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a:t>
            </a:r>
          </a:p>
        </p:txBody>
      </p:sp>
      <p:sp>
        <p:nvSpPr>
          <p:cNvPr id="16" name="Content Placeholder">
            <a:extLst>
              <a:ext uri="{FF2B5EF4-FFF2-40B4-BE49-F238E27FC236}">
                <a16:creationId xmlns:a16="http://schemas.microsoft.com/office/drawing/2014/main" id="{E7B78052-CCFE-444F-ACBC-8627722841EC}"/>
              </a:ext>
            </a:extLst>
          </p:cNvPr>
          <p:cNvSpPr>
            <a:spLocks noGrp="1"/>
          </p:cNvSpPr>
          <p:nvPr>
            <p:ph idx="20" hasCustomPrompt="1"/>
          </p:nvPr>
        </p:nvSpPr>
        <p:spPr>
          <a:xfrm>
            <a:off x="630935" y="4660797"/>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15" name="Content Placeholder">
            <a:extLst>
              <a:ext uri="{FF2B5EF4-FFF2-40B4-BE49-F238E27FC236}">
                <a16:creationId xmlns:a16="http://schemas.microsoft.com/office/drawing/2014/main" id="{F6F53609-3C6A-B548-8D09-484068ED0D12}"/>
              </a:ext>
            </a:extLst>
          </p:cNvPr>
          <p:cNvSpPr>
            <a:spLocks noGrp="1"/>
          </p:cNvSpPr>
          <p:nvPr>
            <p:ph idx="19" hasCustomPrompt="1"/>
          </p:nvPr>
        </p:nvSpPr>
        <p:spPr>
          <a:xfrm>
            <a:off x="1713053" y="4660797"/>
            <a:ext cx="6654547"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a:t>
            </a:r>
          </a:p>
        </p:txBody>
      </p:sp>
      <p:sp>
        <p:nvSpPr>
          <p:cNvPr id="6"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dirty="0"/>
          </a:p>
        </p:txBody>
      </p:sp>
      <p:sp>
        <p:nvSpPr>
          <p:cNvPr id="17" name="Footer">
            <a:extLst>
              <a:ext uri="{FF2B5EF4-FFF2-40B4-BE49-F238E27FC236}">
                <a16:creationId xmlns:a16="http://schemas.microsoft.com/office/drawing/2014/main" id="{E6BDAD9A-AB16-584C-8457-41700A2E35E7}"/>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9" name="Picture 18">
            <a:extLst>
              <a:ext uri="{FF2B5EF4-FFF2-40B4-BE49-F238E27FC236}">
                <a16:creationId xmlns:a16="http://schemas.microsoft.com/office/drawing/2014/main" id="{51CE8CE2-B9D0-BB46-B285-B9BAD03FF9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333546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Title"/>
          <p:cNvSpPr>
            <a:spLocks noGrp="1"/>
          </p:cNvSpPr>
          <p:nvPr>
            <p:ph type="title" hasCustomPrompt="1"/>
          </p:nvPr>
        </p:nvSpPr>
        <p:spPr/>
        <p:txBody>
          <a:bodyPr>
            <a:noAutofit/>
          </a:bodyPr>
          <a:lstStyle>
            <a:lvl1pPr>
              <a:defRPr baseline="0"/>
            </a:lvl1pPr>
          </a:lstStyle>
          <a:p>
            <a:r>
              <a:rPr lang="en-US" dirty="0"/>
              <a:t>Insert Title, 28pt Calibri Bold (Color: RGB 33, 33, 33)</a:t>
            </a:r>
          </a:p>
        </p:txBody>
      </p:sp>
      <p:sp>
        <p:nvSpPr>
          <p:cNvPr id="7"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dirty="0"/>
          </a:p>
        </p:txBody>
      </p:sp>
      <p:sp>
        <p:nvSpPr>
          <p:cNvPr id="10" name="Footer">
            <a:extLst>
              <a:ext uri="{FF2B5EF4-FFF2-40B4-BE49-F238E27FC236}">
                <a16:creationId xmlns:a16="http://schemas.microsoft.com/office/drawing/2014/main" id="{31C029D4-C2F2-AB44-AE3D-F720C72E0BD0}"/>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6" name="Picture 5">
            <a:extLst>
              <a:ext uri="{FF2B5EF4-FFF2-40B4-BE49-F238E27FC236}">
                <a16:creationId xmlns:a16="http://schemas.microsoft.com/office/drawing/2014/main" id="{9B374D62-C191-A44B-B59E-3CFB8379F4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163637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Title"/>
          <p:cNvSpPr>
            <a:spLocks noGrp="1"/>
          </p:cNvSpPr>
          <p:nvPr>
            <p:ph type="title"/>
          </p:nvPr>
        </p:nvSpPr>
        <p:spPr>
          <a:xfrm>
            <a:off x="628650" y="374904"/>
            <a:ext cx="7886700" cy="685800"/>
          </a:xfrm>
          <a:prstGeom prst="rect">
            <a:avLst/>
          </a:prstGeom>
        </p:spPr>
        <p:txBody>
          <a:bodyPr vert="horz" lIns="91440" tIns="45720" rIns="91440" bIns="45720" rtlCol="0" anchor="ctr">
            <a:noAutofit/>
          </a:bodyPr>
          <a:lstStyle/>
          <a:p>
            <a:r>
              <a:rPr lang="en-US" dirty="0"/>
              <a:t>Title Size 28pt, Calibri Bold (Color: RGB 33,33,33)</a:t>
            </a:r>
          </a:p>
        </p:txBody>
      </p:sp>
      <p:sp>
        <p:nvSpPr>
          <p:cNvPr id="3" name="Content Placeholder"/>
          <p:cNvSpPr>
            <a:spLocks noGrp="1"/>
          </p:cNvSpPr>
          <p:nvPr>
            <p:ph type="body" idx="1"/>
          </p:nvPr>
        </p:nvSpPr>
        <p:spPr>
          <a:xfrm>
            <a:off x="630936" y="1416052"/>
            <a:ext cx="7886700" cy="4489766"/>
          </a:xfrm>
          <a:prstGeom prst="rect">
            <a:avLst/>
          </a:prstGeom>
        </p:spPr>
        <p:txBody>
          <a:bodyPr vert="horz" lIns="91440" tIns="45720" rIns="91440" bIns="45720" rtlCol="0">
            <a:noAutofit/>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4" name="Foote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sp>
        <p:nvSpPr>
          <p:cNvPr id="6" name="Slide Number"/>
          <p:cNvSpPr>
            <a:spLocks noGrp="1"/>
          </p:cNvSpPr>
          <p:nvPr>
            <p:ph type="sldNum" sz="quarter" idx="4"/>
          </p:nvPr>
        </p:nvSpPr>
        <p:spPr>
          <a:xfrm>
            <a:off x="6457950" y="60282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3346A-FCA4-684E-8D18-26E8324063ED}" type="slidenum">
              <a:rPr lang="en-US" smtClean="0"/>
              <a:t>‹#›</a:t>
            </a:fld>
            <a:endParaRPr lang="en-US" dirty="0"/>
          </a:p>
        </p:txBody>
      </p:sp>
    </p:spTree>
    <p:extLst>
      <p:ext uri="{BB962C8B-B14F-4D97-AF65-F5344CB8AC3E}">
        <p14:creationId xmlns:p14="http://schemas.microsoft.com/office/powerpoint/2010/main" val="1884326421"/>
      </p:ext>
    </p:extLst>
  </p:cSld>
  <p:clrMap bg1="lt1" tx1="dk1" bg2="lt2" tx2="dk2" accent1="accent1" accent2="accent2" accent3="accent3" accent4="accent4" accent5="accent5" accent6="accent6" hlink="hlink" folHlink="folHlink"/>
  <p:sldLayoutIdLst>
    <p:sldLayoutId id="2147483706" r:id="rId1"/>
    <p:sldLayoutId id="2147483662" r:id="rId2"/>
    <p:sldLayoutId id="2147483710" r:id="rId3"/>
    <p:sldLayoutId id="2147483709" r:id="rId4"/>
    <p:sldLayoutId id="2147483711" r:id="rId5"/>
    <p:sldLayoutId id="2147483707" r:id="rId6"/>
    <p:sldLayoutId id="2147483708" r:id="rId7"/>
    <p:sldLayoutId id="2147483712" r:id="rId8"/>
    <p:sldLayoutId id="2147483699" r:id="rId9"/>
    <p:sldLayoutId id="2147483702" r:id="rId10"/>
    <p:sldLayoutId id="2147483700" r:id="rId11"/>
    <p:sldLayoutId id="2147483704" r:id="rId12"/>
    <p:sldLayoutId id="2147483701" r:id="rId13"/>
    <p:sldLayoutId id="2147483713" r:id="rId14"/>
    <p:sldLayoutId id="2147483714" r:id="rId15"/>
  </p:sldLayoutIdLst>
  <p:hf hdr="0" dt="0"/>
  <p:txStyles>
    <p:title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hyperlink" Target="https://vaww.portal2.va.gov/sites/infosecurity/FY15CRISPAudit/CRISPRemediationContract/WorkSite/SiteAssets/Risk_Analysis.aspx" TargetMode="External"/><Relationship Id="rId5" Type="http://schemas.openxmlformats.org/officeDocument/2006/relationships/image" Target="../media/image30.jp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hyperlink" Target="https://vaww.portal2.va.gov/sites/infosecurity/FY15CRISPAudit/CRISPRemediationContract/WorkSite/SiteAssets/Risk_Analysis.aspx" TargetMode="External"/><Relationship Id="rId1" Type="http://schemas.openxmlformats.org/officeDocument/2006/relationships/slideLayout" Target="../slideLayouts/slideLayout4.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1.png"/><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hyperlink" Target="https://vaww.portal2.va.gov/sites/infosecurity/fieldsecurity/rs/RSD%20Documents/RSCD%20ERA%20Process/RSCD%20ERA%20Training%20Files/RSD%20FAQ%20Sheet.pdf" TargetMode="External"/><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https://vaww.portal2.va.gov/sites/infosecurity/FY15CRISPAudit/CRISPRemediationContract/WorkSite/SiteAssets/SiteAssets/Risk_Analysis/Signed_OIT-OIS-SSS%20ERA%20User%20Guide_08122020.pdf" TargetMode="External"/><Relationship Id="rId2" Type="http://schemas.openxmlformats.org/officeDocument/2006/relationships/hyperlink" Target="https://yourit.va.gov/v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vaww.portal2.va.gov/sites/infosecurity/fieldsecurity/rs/RSD%20Documents/RSCD%20ERA%20Process/RSCD%20ERA%20Training%20Files/RSD%20FAQ%20Sheet.pdf" TargetMode="External"/><Relationship Id="rId1" Type="http://schemas.openxmlformats.org/officeDocument/2006/relationships/slideLayout" Target="../slideLayouts/slideLayout4.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21.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sv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sv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sv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sv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sv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sv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trm.oit.va.gov/" TargetMode="External"/><Relationship Id="rId1" Type="http://schemas.openxmlformats.org/officeDocument/2006/relationships/slideLayout" Target="../slideLayouts/slideLayout4.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28.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sv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sv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trm.oit.va.gov/" TargetMode="External"/><Relationship Id="rId7" Type="http://schemas.openxmlformats.org/officeDocument/2006/relationships/image" Target="../media/image61.svg"/><Relationship Id="rId2" Type="http://schemas.openxmlformats.org/officeDocument/2006/relationships/hyperlink" Target="https://epas.r02.med.va.gov/" TargetMode="Externa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yourit.va.gov/va" TargetMode="External"/><Relationship Id="rId7" Type="http://schemas.openxmlformats.org/officeDocument/2006/relationships/hyperlink" Target="mailto:OISISPSSSSRSDRSCDRiskManagementTeam@va.gov" TargetMode="External"/><Relationship Id="rId2" Type="http://schemas.openxmlformats.org/officeDocument/2006/relationships/hyperlink" Target="https://vaww.portal2.va.gov/sites/infosecurity/FY15CRISPAudit/CRISPRemediationContract/WorkSite/SiteAssets/Risk_Analysis.aspx" TargetMode="External"/><Relationship Id="rId1" Type="http://schemas.openxmlformats.org/officeDocument/2006/relationships/slideLayout" Target="../slideLayouts/slideLayout2.xml"/><Relationship Id="rId6" Type="http://schemas.openxmlformats.org/officeDocument/2006/relationships/hyperlink" Target="https://vaww.portal2.va.gov/sites/infosecurity/fieldsecurity/rs/default.aspx" TargetMode="External"/><Relationship Id="rId5" Type="http://schemas.openxmlformats.org/officeDocument/2006/relationships/hyperlink" Target="https://vaww.portal2.va.gov/sites/infosecurity/fieldsecurity/rs/RSD%20Documents/RSCD%20ERA%20Process/RSCD%20ERA%20Training%20Files/RSD%20FAQ%20Sheet.pdf" TargetMode="External"/><Relationship Id="rId4" Type="http://schemas.openxmlformats.org/officeDocument/2006/relationships/hyperlink" Target="https://vaww.portal2.va.gov/sites/infosecurity/FY15CRISPAudit/CRISPRemediationContract/WorkSite/SiteAssets/SiteAssets/Risk_Analysis/Signed_OIT-OIS-SSS%20ERA%20User%20Guide_08122020.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vaww.portal2.va.gov/sites/infosecurity/FY15CRISPAudit/CRISPRemediationContract/WorkSite/SiteAssets/Risk_Analysis.aspx"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vaww.portal2.va.gov/sites/infosecurity/FY15CRISPAudit/CRISPRemediationContract/WorkSite/SiteAssets/Risk_Analysis.aspx"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7E64-C151-4B12-B990-B8D31BBAFA18}"/>
              </a:ext>
            </a:extLst>
          </p:cNvPr>
          <p:cNvSpPr>
            <a:spLocks noGrp="1"/>
          </p:cNvSpPr>
          <p:nvPr>
            <p:ph type="title"/>
          </p:nvPr>
        </p:nvSpPr>
        <p:spPr>
          <a:xfrm>
            <a:off x="2161540" y="661178"/>
            <a:ext cx="6655889" cy="858806"/>
          </a:xfrm>
        </p:spPr>
        <p:txBody>
          <a:bodyPr/>
          <a:lstStyle/>
          <a:p>
            <a:r>
              <a:rPr lang="en-US" sz="2800" dirty="0"/>
              <a:t>CYBERSECURITY PROCESS FOR CONNECTING </a:t>
            </a:r>
            <a:r>
              <a:rPr lang="en-US" sz="2800" dirty="0" err="1"/>
              <a:t>va</a:t>
            </a:r>
            <a:r>
              <a:rPr lang="en-US" sz="2800" dirty="0"/>
              <a:t> RESEARCH SCIENTIFIC COMPUTING DEVICES </a:t>
            </a:r>
          </a:p>
        </p:txBody>
      </p:sp>
      <p:sp>
        <p:nvSpPr>
          <p:cNvPr id="3" name="Text Placeholder 2">
            <a:extLst>
              <a:ext uri="{FF2B5EF4-FFF2-40B4-BE49-F238E27FC236}">
                <a16:creationId xmlns:a16="http://schemas.microsoft.com/office/drawing/2014/main" id="{435A7386-6450-492D-918E-4B94ED5A682E}"/>
              </a:ext>
            </a:extLst>
          </p:cNvPr>
          <p:cNvSpPr>
            <a:spLocks noGrp="1"/>
          </p:cNvSpPr>
          <p:nvPr>
            <p:ph type="body" sz="quarter" idx="10"/>
          </p:nvPr>
        </p:nvSpPr>
        <p:spPr>
          <a:xfrm>
            <a:off x="2162175" y="1898510"/>
            <a:ext cx="6655254" cy="365760"/>
          </a:xfrm>
        </p:spPr>
        <p:txBody>
          <a:bodyPr/>
          <a:lstStyle/>
          <a:p>
            <a:r>
              <a:rPr lang="en-US" dirty="0"/>
              <a:t>Kevin Essary, Kirsten Chirea, John Fiorino </a:t>
            </a:r>
          </a:p>
        </p:txBody>
      </p:sp>
      <p:sp>
        <p:nvSpPr>
          <p:cNvPr id="4" name="Text Placeholder 3">
            <a:extLst>
              <a:ext uri="{FF2B5EF4-FFF2-40B4-BE49-F238E27FC236}">
                <a16:creationId xmlns:a16="http://schemas.microsoft.com/office/drawing/2014/main" id="{45F219F4-8F27-4198-AD56-F7008F1B9405}"/>
              </a:ext>
            </a:extLst>
          </p:cNvPr>
          <p:cNvSpPr>
            <a:spLocks noGrp="1"/>
          </p:cNvSpPr>
          <p:nvPr>
            <p:ph type="body" sz="quarter" idx="11"/>
          </p:nvPr>
        </p:nvSpPr>
        <p:spPr/>
        <p:txBody>
          <a:bodyPr/>
          <a:lstStyle/>
          <a:p>
            <a:r>
              <a:rPr lang="en-US" dirty="0"/>
              <a:t>IT Cybersecurity Analysts</a:t>
            </a:r>
          </a:p>
        </p:txBody>
      </p:sp>
      <p:sp>
        <p:nvSpPr>
          <p:cNvPr id="5" name="Text Placeholder 4">
            <a:extLst>
              <a:ext uri="{FF2B5EF4-FFF2-40B4-BE49-F238E27FC236}">
                <a16:creationId xmlns:a16="http://schemas.microsoft.com/office/drawing/2014/main" id="{FC6297C7-09E0-4C9F-BBB2-1A8940AA89C2}"/>
              </a:ext>
            </a:extLst>
          </p:cNvPr>
          <p:cNvSpPr>
            <a:spLocks noGrp="1"/>
          </p:cNvSpPr>
          <p:nvPr>
            <p:ph type="body" sz="quarter" idx="12"/>
          </p:nvPr>
        </p:nvSpPr>
        <p:spPr>
          <a:xfrm>
            <a:off x="2162175" y="2689855"/>
            <a:ext cx="5729968" cy="368140"/>
          </a:xfrm>
        </p:spPr>
        <p:txBody>
          <a:bodyPr/>
          <a:lstStyle/>
          <a:p>
            <a:r>
              <a:rPr lang="en-US" dirty="0"/>
              <a:t>Research Support Division (RSD)</a:t>
            </a:r>
          </a:p>
          <a:p>
            <a:endParaRPr lang="en-US" dirty="0"/>
          </a:p>
        </p:txBody>
      </p:sp>
      <p:sp>
        <p:nvSpPr>
          <p:cNvPr id="6" name="Text Placeholder 5">
            <a:extLst>
              <a:ext uri="{FF2B5EF4-FFF2-40B4-BE49-F238E27FC236}">
                <a16:creationId xmlns:a16="http://schemas.microsoft.com/office/drawing/2014/main" id="{2787F98D-4666-47F4-857A-CAE9FDA21E23}"/>
              </a:ext>
            </a:extLst>
          </p:cNvPr>
          <p:cNvSpPr>
            <a:spLocks noGrp="1"/>
          </p:cNvSpPr>
          <p:nvPr>
            <p:ph type="body" sz="quarter" idx="13"/>
          </p:nvPr>
        </p:nvSpPr>
        <p:spPr>
          <a:xfrm>
            <a:off x="2162175" y="3343853"/>
            <a:ext cx="3879396" cy="200247"/>
          </a:xfrm>
        </p:spPr>
        <p:txBody>
          <a:bodyPr/>
          <a:lstStyle/>
          <a:p>
            <a:r>
              <a:rPr lang="en-US" dirty="0"/>
              <a:t>Presentation to Research Stakeholders</a:t>
            </a:r>
            <a:endParaRPr lang="en-US" dirty="0">
              <a:solidFill>
                <a:srgbClr val="FF0000"/>
              </a:solidFill>
              <a:highlight>
                <a:srgbClr val="FFFF00"/>
              </a:highlight>
            </a:endParaRPr>
          </a:p>
          <a:p>
            <a:endParaRPr lang="en-US" dirty="0"/>
          </a:p>
        </p:txBody>
      </p:sp>
      <p:sp>
        <p:nvSpPr>
          <p:cNvPr id="7" name="Text Placeholder 6">
            <a:extLst>
              <a:ext uri="{FF2B5EF4-FFF2-40B4-BE49-F238E27FC236}">
                <a16:creationId xmlns:a16="http://schemas.microsoft.com/office/drawing/2014/main" id="{4855FD54-2647-492A-84DF-9A68B26BB988}"/>
              </a:ext>
            </a:extLst>
          </p:cNvPr>
          <p:cNvSpPr>
            <a:spLocks noGrp="1"/>
          </p:cNvSpPr>
          <p:nvPr>
            <p:ph type="body" sz="quarter" idx="14"/>
          </p:nvPr>
        </p:nvSpPr>
        <p:spPr>
          <a:xfrm>
            <a:off x="2162175" y="3628453"/>
            <a:ext cx="2989263" cy="265176"/>
          </a:xfrm>
        </p:spPr>
        <p:txBody>
          <a:bodyPr/>
          <a:lstStyle/>
          <a:p>
            <a:r>
              <a:rPr lang="en-US" dirty="0"/>
              <a:t>October 6, 2020</a:t>
            </a:r>
          </a:p>
        </p:txBody>
      </p:sp>
      <p:sp>
        <p:nvSpPr>
          <p:cNvPr id="8" name="Text Placeholder 7">
            <a:extLst>
              <a:ext uri="{FF2B5EF4-FFF2-40B4-BE49-F238E27FC236}">
                <a16:creationId xmlns:a16="http://schemas.microsoft.com/office/drawing/2014/main" id="{9B2347A5-83AA-4401-8E63-DF90D7C6F0B8}"/>
              </a:ext>
            </a:extLst>
          </p:cNvPr>
          <p:cNvSpPr>
            <a:spLocks noGrp="1"/>
          </p:cNvSpPr>
          <p:nvPr>
            <p:ph type="body" sz="quarter" idx="15"/>
          </p:nvPr>
        </p:nvSpPr>
        <p:spPr/>
        <p:txBody>
          <a:bodyPr/>
          <a:lstStyle/>
          <a:p>
            <a:endParaRPr lang="en-US" dirty="0"/>
          </a:p>
        </p:txBody>
      </p:sp>
      <p:sp>
        <p:nvSpPr>
          <p:cNvPr id="9" name="TextBox 8">
            <a:extLst>
              <a:ext uri="{FF2B5EF4-FFF2-40B4-BE49-F238E27FC236}">
                <a16:creationId xmlns:a16="http://schemas.microsoft.com/office/drawing/2014/main" id="{72E480E1-3DC6-4884-B62B-349075820C20}"/>
              </a:ext>
            </a:extLst>
          </p:cNvPr>
          <p:cNvSpPr txBox="1"/>
          <p:nvPr/>
        </p:nvSpPr>
        <p:spPr>
          <a:xfrm>
            <a:off x="5773766" y="4224809"/>
            <a:ext cx="2938042" cy="105560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(Main)</a:t>
            </a:r>
            <a:r>
              <a:rPr lang="en-US" sz="1400" dirty="0">
                <a:solidFill>
                  <a:schemeClr val="tx1"/>
                </a:solidFill>
              </a:rPr>
              <a:t>: (562) 247-8422 </a:t>
            </a:r>
          </a:p>
          <a:p>
            <a:r>
              <a:rPr lang="en-US" sz="1400" dirty="0">
                <a:solidFill>
                  <a:schemeClr val="tx1"/>
                </a:solidFill>
              </a:rPr>
              <a:t>Dial in (Alt):     (702) 489-0006</a:t>
            </a:r>
          </a:p>
          <a:p>
            <a:r>
              <a:rPr lang="en-US" sz="1400" dirty="0"/>
              <a:t>Attendee Access Code: 287-453-563</a:t>
            </a:r>
          </a:p>
          <a:p>
            <a:r>
              <a:rPr lang="en-US" sz="1400" dirty="0"/>
              <a:t>Slides in “Handout” Tab</a:t>
            </a:r>
          </a:p>
        </p:txBody>
      </p:sp>
    </p:spTree>
    <p:extLst>
      <p:ext uri="{BB962C8B-B14F-4D97-AF65-F5344CB8AC3E}">
        <p14:creationId xmlns:p14="http://schemas.microsoft.com/office/powerpoint/2010/main" val="85830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4625352D-9A05-42A9-8EF4-83E1EB78F59B}"/>
              </a:ext>
            </a:extLst>
          </p:cNvPr>
          <p:cNvSpPr/>
          <p:nvPr/>
        </p:nvSpPr>
        <p:spPr>
          <a:xfrm>
            <a:off x="4766564" y="1374472"/>
            <a:ext cx="3888361" cy="1508086"/>
          </a:xfrm>
          <a:prstGeom prst="roundRect">
            <a:avLst/>
          </a:prstGeom>
          <a:solidFill>
            <a:schemeClr val="accent4">
              <a:lumMod val="20000"/>
              <a:lumOff val="80000"/>
            </a:schemeClr>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ERA-Risk-Assessment-sig-bo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08" y="4265257"/>
            <a:ext cx="3084778" cy="1483736"/>
          </a:xfrm>
          <a:prstGeom prst="rect">
            <a:avLst/>
          </a:prstGeom>
          <a:ln w="28575" cmpd="sng">
            <a:solidFill>
              <a:srgbClr val="002F56"/>
            </a:solidFill>
          </a:ln>
        </p:spPr>
      </p:pic>
      <p:pic>
        <p:nvPicPr>
          <p:cNvPr id="8" name="Picture 7" descr="ERA-SP-RA-Mstr-Rec-main-screen.png"/>
          <p:cNvPicPr>
            <a:picLocks noChangeAspect="1"/>
          </p:cNvPicPr>
          <p:nvPr/>
        </p:nvPicPr>
        <p:blipFill rotWithShape="1">
          <a:blip r:embed="rId3">
            <a:extLst>
              <a:ext uri="{28A0092B-C50C-407E-A947-70E740481C1C}">
                <a14:useLocalDpi xmlns:a14="http://schemas.microsoft.com/office/drawing/2010/main" val="0"/>
              </a:ext>
            </a:extLst>
          </a:blip>
          <a:srcRect l="21944" t="10599" r="6654" b="8703"/>
          <a:stretch/>
        </p:blipFill>
        <p:spPr>
          <a:xfrm>
            <a:off x="-7744" y="1407806"/>
            <a:ext cx="3901796" cy="2853398"/>
          </a:xfrm>
          <a:prstGeom prst="rect">
            <a:avLst/>
          </a:prstGeom>
        </p:spPr>
      </p:pic>
      <p:sp>
        <p:nvSpPr>
          <p:cNvPr id="2" name="Title 1"/>
          <p:cNvSpPr>
            <a:spLocks noGrp="1"/>
          </p:cNvSpPr>
          <p:nvPr>
            <p:ph type="title"/>
          </p:nvPr>
        </p:nvSpPr>
        <p:spPr>
          <a:xfrm>
            <a:off x="628650" y="376054"/>
            <a:ext cx="7886700" cy="685800"/>
          </a:xfrm>
        </p:spPr>
        <p:txBody>
          <a:bodyPr/>
          <a:lstStyle/>
          <a:p>
            <a:r>
              <a:rPr lang="en-US" dirty="0"/>
              <a:t>ERA Risk Analysis Master Record and ERAR</a:t>
            </a:r>
          </a:p>
        </p:txBody>
      </p:sp>
      <p:sp>
        <p:nvSpPr>
          <p:cNvPr id="4" name="Footer Placeholder 3"/>
          <p:cNvSpPr>
            <a:spLocks noGrp="1"/>
          </p:cNvSpPr>
          <p:nvPr>
            <p:ph type="ftr" sz="quarter" idx="3"/>
          </p:nvPr>
        </p:nvSpPr>
        <p:spPr/>
        <p:txBody>
          <a:bodyPr/>
          <a:lstStyle/>
          <a:p>
            <a:pPr algn="l"/>
            <a:r>
              <a:rPr lang="en-US" dirty="0"/>
              <a:t>FOR INTERNAL USE ONLY		Office of Information and Technology</a:t>
            </a:r>
          </a:p>
        </p:txBody>
      </p:sp>
      <p:sp>
        <p:nvSpPr>
          <p:cNvPr id="11" name="TextBox 10"/>
          <p:cNvSpPr txBox="1"/>
          <p:nvPr/>
        </p:nvSpPr>
        <p:spPr>
          <a:xfrm>
            <a:off x="644293" y="899214"/>
            <a:ext cx="8142942" cy="369332"/>
          </a:xfrm>
          <a:prstGeom prst="rect">
            <a:avLst/>
          </a:prstGeom>
          <a:noFill/>
        </p:spPr>
        <p:txBody>
          <a:bodyPr wrap="square" rtlCol="0">
            <a:spAutoFit/>
          </a:bodyPr>
          <a:lstStyle/>
          <a:p>
            <a:r>
              <a:rPr lang="en-US" dirty="0"/>
              <a:t>View specific documents and detailed information using the Master Record page</a:t>
            </a:r>
          </a:p>
        </p:txBody>
      </p:sp>
      <p:sp>
        <p:nvSpPr>
          <p:cNvPr id="13" name="Right Triangle 12"/>
          <p:cNvSpPr/>
          <p:nvPr/>
        </p:nvSpPr>
        <p:spPr>
          <a:xfrm rot="4215858">
            <a:off x="105406" y="1599266"/>
            <a:ext cx="725376" cy="434342"/>
          </a:xfrm>
          <a:custGeom>
            <a:avLst/>
            <a:gdLst>
              <a:gd name="connsiteX0" fmla="*/ 0 w 987847"/>
              <a:gd name="connsiteY0" fmla="*/ 923594 h 923594"/>
              <a:gd name="connsiteX1" fmla="*/ 0 w 987847"/>
              <a:gd name="connsiteY1" fmla="*/ 0 h 923594"/>
              <a:gd name="connsiteX2" fmla="*/ 987847 w 987847"/>
              <a:gd name="connsiteY2" fmla="*/ 923594 h 923594"/>
              <a:gd name="connsiteX3" fmla="*/ 0 w 987847"/>
              <a:gd name="connsiteY3" fmla="*/ 923594 h 923594"/>
              <a:gd name="connsiteX0" fmla="*/ 0 w 987847"/>
              <a:gd name="connsiteY0" fmla="*/ 927530 h 927530"/>
              <a:gd name="connsiteX1" fmla="*/ 442529 w 987847"/>
              <a:gd name="connsiteY1" fmla="*/ 0 h 927530"/>
              <a:gd name="connsiteX2" fmla="*/ 987847 w 987847"/>
              <a:gd name="connsiteY2" fmla="*/ 927530 h 927530"/>
              <a:gd name="connsiteX3" fmla="*/ 0 w 987847"/>
              <a:gd name="connsiteY3" fmla="*/ 927530 h 927530"/>
              <a:gd name="connsiteX0" fmla="*/ 0 w 987847"/>
              <a:gd name="connsiteY0" fmla="*/ 965871 h 965871"/>
              <a:gd name="connsiteX1" fmla="*/ 292584 w 987847"/>
              <a:gd name="connsiteY1" fmla="*/ 0 h 965871"/>
              <a:gd name="connsiteX2" fmla="*/ 987847 w 987847"/>
              <a:gd name="connsiteY2" fmla="*/ 965871 h 965871"/>
              <a:gd name="connsiteX3" fmla="*/ 0 w 987847"/>
              <a:gd name="connsiteY3" fmla="*/ 965871 h 965871"/>
              <a:gd name="connsiteX0" fmla="*/ 0 w 879759"/>
              <a:gd name="connsiteY0" fmla="*/ 965871 h 965871"/>
              <a:gd name="connsiteX1" fmla="*/ 292584 w 879759"/>
              <a:gd name="connsiteY1" fmla="*/ 0 h 965871"/>
              <a:gd name="connsiteX2" fmla="*/ 879759 w 879759"/>
              <a:gd name="connsiteY2" fmla="*/ 888297 h 965871"/>
              <a:gd name="connsiteX3" fmla="*/ 0 w 879759"/>
              <a:gd name="connsiteY3" fmla="*/ 965871 h 965871"/>
              <a:gd name="connsiteX0" fmla="*/ 0 w 879759"/>
              <a:gd name="connsiteY0" fmla="*/ 953638 h 953638"/>
              <a:gd name="connsiteX1" fmla="*/ 325672 w 879759"/>
              <a:gd name="connsiteY1" fmla="*/ 0 h 953638"/>
              <a:gd name="connsiteX2" fmla="*/ 879759 w 879759"/>
              <a:gd name="connsiteY2" fmla="*/ 876064 h 953638"/>
              <a:gd name="connsiteX3" fmla="*/ 0 w 879759"/>
              <a:gd name="connsiteY3" fmla="*/ 953638 h 953638"/>
              <a:gd name="connsiteX0" fmla="*/ 0 w 879759"/>
              <a:gd name="connsiteY0" fmla="*/ 935388 h 935388"/>
              <a:gd name="connsiteX1" fmla="*/ 356537 w 879759"/>
              <a:gd name="connsiteY1" fmla="*/ 0 h 935388"/>
              <a:gd name="connsiteX2" fmla="*/ 879759 w 879759"/>
              <a:gd name="connsiteY2" fmla="*/ 857814 h 935388"/>
              <a:gd name="connsiteX3" fmla="*/ 0 w 879759"/>
              <a:gd name="connsiteY3" fmla="*/ 935388 h 935388"/>
              <a:gd name="connsiteX0" fmla="*/ 491044 w 1370803"/>
              <a:gd name="connsiteY0" fmla="*/ 602206 h 602206"/>
              <a:gd name="connsiteX1" fmla="*/ 0 w 1370803"/>
              <a:gd name="connsiteY1" fmla="*/ 0 h 602206"/>
              <a:gd name="connsiteX2" fmla="*/ 1370803 w 1370803"/>
              <a:gd name="connsiteY2" fmla="*/ 524632 h 602206"/>
              <a:gd name="connsiteX3" fmla="*/ 491044 w 1370803"/>
              <a:gd name="connsiteY3" fmla="*/ 602206 h 602206"/>
              <a:gd name="connsiteX0" fmla="*/ 491044 w 1375207"/>
              <a:gd name="connsiteY0" fmla="*/ 602206 h 602206"/>
              <a:gd name="connsiteX1" fmla="*/ 0 w 1375207"/>
              <a:gd name="connsiteY1" fmla="*/ 0 h 602206"/>
              <a:gd name="connsiteX2" fmla="*/ 1375207 w 1375207"/>
              <a:gd name="connsiteY2" fmla="*/ 512720 h 602206"/>
              <a:gd name="connsiteX3" fmla="*/ 491044 w 1375207"/>
              <a:gd name="connsiteY3" fmla="*/ 602206 h 602206"/>
              <a:gd name="connsiteX0" fmla="*/ 278502 w 1162665"/>
              <a:gd name="connsiteY0" fmla="*/ 531900 h 531900"/>
              <a:gd name="connsiteX1" fmla="*/ 0 w 1162665"/>
              <a:gd name="connsiteY1" fmla="*/ 0 h 531900"/>
              <a:gd name="connsiteX2" fmla="*/ 1162665 w 1162665"/>
              <a:gd name="connsiteY2" fmla="*/ 442414 h 531900"/>
              <a:gd name="connsiteX3" fmla="*/ 278502 w 1162665"/>
              <a:gd name="connsiteY3" fmla="*/ 531900 h 531900"/>
              <a:gd name="connsiteX0" fmla="*/ 278502 w 696255"/>
              <a:gd name="connsiteY0" fmla="*/ 531900 h 531900"/>
              <a:gd name="connsiteX1" fmla="*/ 0 w 696255"/>
              <a:gd name="connsiteY1" fmla="*/ 0 h 531900"/>
              <a:gd name="connsiteX2" fmla="*/ 696255 w 696255"/>
              <a:gd name="connsiteY2" fmla="*/ 251312 h 531900"/>
              <a:gd name="connsiteX3" fmla="*/ 278502 w 696255"/>
              <a:gd name="connsiteY3" fmla="*/ 531900 h 531900"/>
              <a:gd name="connsiteX0" fmla="*/ 438617 w 696255"/>
              <a:gd name="connsiteY0" fmla="*/ 416968 h 416968"/>
              <a:gd name="connsiteX1" fmla="*/ 0 w 696255"/>
              <a:gd name="connsiteY1" fmla="*/ 0 h 416968"/>
              <a:gd name="connsiteX2" fmla="*/ 696255 w 696255"/>
              <a:gd name="connsiteY2" fmla="*/ 251312 h 416968"/>
              <a:gd name="connsiteX3" fmla="*/ 438617 w 696255"/>
              <a:gd name="connsiteY3" fmla="*/ 416968 h 416968"/>
              <a:gd name="connsiteX0" fmla="*/ 421090 w 678728"/>
              <a:gd name="connsiteY0" fmla="*/ 407154 h 407154"/>
              <a:gd name="connsiteX1" fmla="*/ 0 w 678728"/>
              <a:gd name="connsiteY1" fmla="*/ 0 h 407154"/>
              <a:gd name="connsiteX2" fmla="*/ 678728 w 678728"/>
              <a:gd name="connsiteY2" fmla="*/ 241498 h 407154"/>
              <a:gd name="connsiteX3" fmla="*/ 421090 w 678728"/>
              <a:gd name="connsiteY3" fmla="*/ 407154 h 407154"/>
            </a:gdLst>
            <a:ahLst/>
            <a:cxnLst>
              <a:cxn ang="0">
                <a:pos x="connsiteX0" y="connsiteY0"/>
              </a:cxn>
              <a:cxn ang="0">
                <a:pos x="connsiteX1" y="connsiteY1"/>
              </a:cxn>
              <a:cxn ang="0">
                <a:pos x="connsiteX2" y="connsiteY2"/>
              </a:cxn>
              <a:cxn ang="0">
                <a:pos x="connsiteX3" y="connsiteY3"/>
              </a:cxn>
            </a:cxnLst>
            <a:rect l="l" t="t" r="r" b="b"/>
            <a:pathLst>
              <a:path w="678728" h="407154">
                <a:moveTo>
                  <a:pt x="421090" y="407154"/>
                </a:moveTo>
                <a:lnTo>
                  <a:pt x="0" y="0"/>
                </a:lnTo>
                <a:lnTo>
                  <a:pt x="678728" y="241498"/>
                </a:lnTo>
                <a:lnTo>
                  <a:pt x="421090" y="407154"/>
                </a:lnTo>
                <a:close/>
              </a:path>
            </a:pathLst>
          </a:custGeom>
          <a:solidFill>
            <a:srgbClr val="002F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5070697" y="1358647"/>
            <a:ext cx="3675546" cy="1815882"/>
          </a:xfrm>
          <a:prstGeom prst="rect">
            <a:avLst/>
          </a:prstGeom>
          <a:noFill/>
        </p:spPr>
        <p:txBody>
          <a:bodyPr wrap="square" rtlCol="0">
            <a:spAutoFit/>
          </a:bodyPr>
          <a:lstStyle/>
          <a:p>
            <a:r>
              <a:rPr lang="en-US" sz="1600" dirty="0">
                <a:cs typeface="Arial"/>
              </a:rPr>
              <a:t>Once you have clicked the “View” button, ERAs that have an approved status will show the completed Enterprise Risk Analysis Report (ERAR).</a:t>
            </a:r>
          </a:p>
          <a:p>
            <a:r>
              <a:rPr lang="en-US" sz="1600" dirty="0">
                <a:solidFill>
                  <a:srgbClr val="FF0000"/>
                </a:solidFill>
                <a:cs typeface="Arial"/>
              </a:rPr>
              <a:t>(Note the RA approval number for later reference)</a:t>
            </a:r>
            <a:endParaRPr lang="en-US" sz="1600" dirty="0">
              <a:cs typeface="Arial"/>
            </a:endParaRPr>
          </a:p>
          <a:p>
            <a:endParaRPr lang="en-US" sz="1600" dirty="0">
              <a:cs typeface="Arial"/>
            </a:endParaRPr>
          </a:p>
        </p:txBody>
      </p:sp>
      <p:pic>
        <p:nvPicPr>
          <p:cNvPr id="12" name="Picture 11" descr="Risk Analysis Mstr Record Philips sample.jpg"/>
          <p:cNvPicPr>
            <a:picLocks noChangeAspect="1"/>
          </p:cNvPicPr>
          <p:nvPr/>
        </p:nvPicPr>
        <p:blipFill rotWithShape="1">
          <a:blip r:embed="rId4">
            <a:extLst>
              <a:ext uri="{28A0092B-C50C-407E-A947-70E740481C1C}">
                <a14:useLocalDpi xmlns:a14="http://schemas.microsoft.com/office/drawing/2010/main" val="0"/>
              </a:ext>
            </a:extLst>
          </a:blip>
          <a:srcRect l="4538" t="3556" r="17349" b="84517"/>
          <a:stretch/>
        </p:blipFill>
        <p:spPr>
          <a:xfrm>
            <a:off x="574731" y="1424178"/>
            <a:ext cx="3587858" cy="716802"/>
          </a:xfrm>
          <a:prstGeom prst="rect">
            <a:avLst/>
          </a:prstGeom>
          <a:ln w="28575" cmpd="sng">
            <a:solidFill>
              <a:srgbClr val="002F56"/>
            </a:solidFill>
          </a:ln>
          <a:effectLst/>
        </p:spPr>
      </p:pic>
      <p:pic>
        <p:nvPicPr>
          <p:cNvPr id="22" name="Picture 21" descr="ERA-Accpt-Mitigation-Factor-screen-sampl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6701" y="4265257"/>
            <a:ext cx="4386305" cy="1486335"/>
          </a:xfrm>
          <a:prstGeom prst="rect">
            <a:avLst/>
          </a:prstGeom>
          <a:ln w="28575" cmpd="sng">
            <a:solidFill>
              <a:srgbClr val="002F56"/>
            </a:solidFill>
          </a:ln>
        </p:spPr>
      </p:pic>
      <p:grpSp>
        <p:nvGrpSpPr>
          <p:cNvPr id="9" name="Group 8">
            <a:extLst>
              <a:ext uri="{FF2B5EF4-FFF2-40B4-BE49-F238E27FC236}">
                <a16:creationId xmlns:a16="http://schemas.microsoft.com/office/drawing/2014/main" id="{6DA48690-A968-40A4-8A7C-5E3F499538C2}"/>
              </a:ext>
            </a:extLst>
          </p:cNvPr>
          <p:cNvGrpSpPr/>
          <p:nvPr/>
        </p:nvGrpSpPr>
        <p:grpSpPr>
          <a:xfrm>
            <a:off x="4221060" y="3114314"/>
            <a:ext cx="4433865" cy="863138"/>
            <a:chOff x="3809085" y="3039312"/>
            <a:chExt cx="4669767" cy="863138"/>
          </a:xfrm>
        </p:grpSpPr>
        <p:sp>
          <p:nvSpPr>
            <p:cNvPr id="29" name="Rectangle: Rounded Corners 28">
              <a:extLst>
                <a:ext uri="{FF2B5EF4-FFF2-40B4-BE49-F238E27FC236}">
                  <a16:creationId xmlns:a16="http://schemas.microsoft.com/office/drawing/2014/main" id="{BBDB410D-F6B1-49BA-A93A-5BFDFB119F85}"/>
                </a:ext>
              </a:extLst>
            </p:cNvPr>
            <p:cNvSpPr/>
            <p:nvPr/>
          </p:nvSpPr>
          <p:spPr>
            <a:xfrm>
              <a:off x="3809085" y="3039312"/>
              <a:ext cx="4669767" cy="863138"/>
            </a:xfrm>
            <a:prstGeom prst="round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3" name="Rectangle 2">
              <a:extLst>
                <a:ext uri="{FF2B5EF4-FFF2-40B4-BE49-F238E27FC236}">
                  <a16:creationId xmlns:a16="http://schemas.microsoft.com/office/drawing/2014/main" id="{FA1A4E01-32CE-4336-A674-D4374AC13159}"/>
                </a:ext>
              </a:extLst>
            </p:cNvPr>
            <p:cNvSpPr/>
            <p:nvPr/>
          </p:nvSpPr>
          <p:spPr>
            <a:xfrm>
              <a:off x="3894052" y="3159742"/>
              <a:ext cx="4348898" cy="646331"/>
            </a:xfrm>
            <a:prstGeom prst="rect">
              <a:avLst/>
            </a:prstGeom>
          </p:spPr>
          <p:txBody>
            <a:bodyPr wrap="square">
              <a:spAutoFit/>
            </a:bodyPr>
            <a:lstStyle/>
            <a:p>
              <a:r>
                <a:rPr lang="en-US" sz="1200" dirty="0">
                  <a:cs typeface="Arial" panose="020B0604020202020204" pitchFamily="34" charset="0"/>
                </a:rPr>
                <a:t>If an approved ERAR is not available, the Business Owner/PI will need to complete the required documents and open a Research Device/Systems Request ticket in SNOW.</a:t>
              </a:r>
            </a:p>
          </p:txBody>
        </p:sp>
      </p:grpSp>
      <p:grpSp>
        <p:nvGrpSpPr>
          <p:cNvPr id="6" name="Group 5">
            <a:extLst>
              <a:ext uri="{FF2B5EF4-FFF2-40B4-BE49-F238E27FC236}">
                <a16:creationId xmlns:a16="http://schemas.microsoft.com/office/drawing/2014/main" id="{5A28D12E-EB82-4E79-B5B2-B2FF345989B7}"/>
              </a:ext>
            </a:extLst>
          </p:cNvPr>
          <p:cNvGrpSpPr/>
          <p:nvPr/>
        </p:nvGrpSpPr>
        <p:grpSpPr>
          <a:xfrm>
            <a:off x="4473900" y="1276099"/>
            <a:ext cx="640080" cy="640080"/>
            <a:chOff x="8396902" y="3653249"/>
            <a:chExt cx="640080" cy="640080"/>
          </a:xfrm>
        </p:grpSpPr>
        <p:grpSp>
          <p:nvGrpSpPr>
            <p:cNvPr id="18" name="Group 17">
              <a:extLst>
                <a:ext uri="{FF2B5EF4-FFF2-40B4-BE49-F238E27FC236}">
                  <a16:creationId xmlns:a16="http://schemas.microsoft.com/office/drawing/2014/main" id="{08BA9DB8-6BE4-4825-8278-27B62A75981C}"/>
                </a:ext>
              </a:extLst>
            </p:cNvPr>
            <p:cNvGrpSpPr/>
            <p:nvPr/>
          </p:nvGrpSpPr>
          <p:grpSpPr>
            <a:xfrm>
              <a:off x="8396902" y="3653249"/>
              <a:ext cx="640080" cy="640080"/>
              <a:chOff x="8521926" y="1572582"/>
              <a:chExt cx="640080" cy="640080"/>
            </a:xfrm>
          </p:grpSpPr>
          <p:sp>
            <p:nvSpPr>
              <p:cNvPr id="19" name="Oval 18">
                <a:extLst>
                  <a:ext uri="{FF2B5EF4-FFF2-40B4-BE49-F238E27FC236}">
                    <a16:creationId xmlns:a16="http://schemas.microsoft.com/office/drawing/2014/main" id="{CA744605-9C48-459E-9A53-7A0EBAD476C6}"/>
                  </a:ext>
                </a:extLst>
              </p:cNvPr>
              <p:cNvSpPr/>
              <p:nvPr/>
            </p:nvSpPr>
            <p:spPr>
              <a:xfrm>
                <a:off x="8570083" y="1617662"/>
                <a:ext cx="548640" cy="547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923E3617-5EE2-4DA9-9ADD-B0E75AFE197E}"/>
                  </a:ext>
                </a:extLst>
              </p:cNvPr>
              <p:cNvSpPr/>
              <p:nvPr/>
            </p:nvSpPr>
            <p:spPr>
              <a:xfrm>
                <a:off x="8521926" y="1572582"/>
                <a:ext cx="640080" cy="64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id="{4F5E39E9-7395-4210-81D1-28C22245B359}"/>
                </a:ext>
              </a:extLst>
            </p:cNvPr>
            <p:cNvSpPr>
              <a:spLocks noChangeAspect="1"/>
            </p:cNvSpPr>
            <p:nvPr/>
          </p:nvSpPr>
          <p:spPr>
            <a:xfrm>
              <a:off x="8515350" y="3763794"/>
              <a:ext cx="403183" cy="4030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000" b="1" dirty="0">
                  <a:solidFill>
                    <a:schemeClr val="bg1"/>
                  </a:solidFill>
                </a:rPr>
                <a:t>3</a:t>
              </a:r>
            </a:p>
          </p:txBody>
        </p:sp>
      </p:grpSp>
      <p:sp>
        <p:nvSpPr>
          <p:cNvPr id="30" name="TextBox 29">
            <a:extLst>
              <a:ext uri="{FF2B5EF4-FFF2-40B4-BE49-F238E27FC236}">
                <a16:creationId xmlns:a16="http://schemas.microsoft.com/office/drawing/2014/main" id="{4BE2D3EA-4154-4713-AC30-8992AECCA823}"/>
              </a:ext>
            </a:extLst>
          </p:cNvPr>
          <p:cNvSpPr txBox="1"/>
          <p:nvPr/>
        </p:nvSpPr>
        <p:spPr>
          <a:xfrm>
            <a:off x="452161" y="5810410"/>
            <a:ext cx="8076122" cy="276999"/>
          </a:xfrm>
          <a:prstGeom prst="rect">
            <a:avLst/>
          </a:prstGeom>
          <a:noFill/>
        </p:spPr>
        <p:txBody>
          <a:bodyPr wrap="none" rtlCol="0">
            <a:spAutoFit/>
          </a:bodyPr>
          <a:lstStyle/>
          <a:p>
            <a:r>
              <a:rPr lang="en-US" sz="1200" dirty="0"/>
              <a:t>ERA Portal link: </a:t>
            </a:r>
            <a:r>
              <a:rPr lang="en-US" sz="1000" dirty="0">
                <a:hlinkClick r:id="rId6"/>
              </a:rPr>
              <a:t>https://vaww.portal2.va.gov/sites/infosecurity/FY15CRISPAudit/CRISPRemediationContract/WorkSite/SiteAssets/Risk_Analysis.aspx</a:t>
            </a:r>
            <a:r>
              <a:rPr lang="en-US" sz="1000" dirty="0"/>
              <a:t> </a:t>
            </a:r>
          </a:p>
        </p:txBody>
      </p:sp>
      <p:sp>
        <p:nvSpPr>
          <p:cNvPr id="24" name="Slide Number Placeholder 5">
            <a:extLst>
              <a:ext uri="{FF2B5EF4-FFF2-40B4-BE49-F238E27FC236}">
                <a16:creationId xmlns:a16="http://schemas.microsoft.com/office/drawing/2014/main" id="{811788E9-2E74-4D6A-AF5F-11D14A1D3EFD}"/>
              </a:ext>
            </a:extLst>
          </p:cNvPr>
          <p:cNvSpPr txBox="1">
            <a:spLocks/>
          </p:cNvSpPr>
          <p:nvPr/>
        </p:nvSpPr>
        <p:spPr>
          <a:xfrm>
            <a:off x="6457950" y="6028289"/>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10</a:t>
            </a:fld>
            <a:endParaRPr lang="en-US" dirty="0"/>
          </a:p>
        </p:txBody>
      </p:sp>
      <p:sp>
        <p:nvSpPr>
          <p:cNvPr id="7" name="Slide Number Placeholder 6">
            <a:extLst>
              <a:ext uri="{FF2B5EF4-FFF2-40B4-BE49-F238E27FC236}">
                <a16:creationId xmlns:a16="http://schemas.microsoft.com/office/drawing/2014/main" id="{D6FCD591-0BF1-4484-BBC2-4CE647E0E983}"/>
              </a:ext>
            </a:extLst>
          </p:cNvPr>
          <p:cNvSpPr>
            <a:spLocks noGrp="1"/>
          </p:cNvSpPr>
          <p:nvPr>
            <p:ph type="sldNum" sz="quarter" idx="12"/>
          </p:nvPr>
        </p:nvSpPr>
        <p:spPr/>
        <p:txBody>
          <a:bodyPr/>
          <a:lstStyle/>
          <a:p>
            <a:fld id="{E573346A-FCA4-684E-8D18-26E8324063ED}" type="slidenum">
              <a:rPr lang="en-US" smtClean="0"/>
              <a:t>10</a:t>
            </a:fld>
            <a:endParaRPr lang="en-US" dirty="0"/>
          </a:p>
        </p:txBody>
      </p:sp>
      <p:sp>
        <p:nvSpPr>
          <p:cNvPr id="5" name="Oval 4">
            <a:extLst>
              <a:ext uri="{FF2B5EF4-FFF2-40B4-BE49-F238E27FC236}">
                <a16:creationId xmlns:a16="http://schemas.microsoft.com/office/drawing/2014/main" id="{1214BAA0-E80A-41CA-BE51-FADDEB0F99E5}"/>
              </a:ext>
            </a:extLst>
          </p:cNvPr>
          <p:cNvSpPr/>
          <p:nvPr/>
        </p:nvSpPr>
        <p:spPr>
          <a:xfrm>
            <a:off x="489075" y="1284918"/>
            <a:ext cx="594906" cy="3285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422630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C2873AE5-7B14-430C-BD35-55F5DFAE62BD}"/>
              </a:ext>
            </a:extLst>
          </p:cNvPr>
          <p:cNvGrpSpPr/>
          <p:nvPr/>
        </p:nvGrpSpPr>
        <p:grpSpPr>
          <a:xfrm>
            <a:off x="1451781" y="5352773"/>
            <a:ext cx="1657531" cy="137160"/>
            <a:chOff x="1774009" y="2239842"/>
            <a:chExt cx="1657531" cy="137160"/>
          </a:xfrm>
          <a:solidFill>
            <a:schemeClr val="bg1">
              <a:lumMod val="85000"/>
            </a:schemeClr>
          </a:solidFill>
        </p:grpSpPr>
        <p:cxnSp>
          <p:nvCxnSpPr>
            <p:cNvPr id="76" name="Straight Connector 75">
              <a:extLst>
                <a:ext uri="{FF2B5EF4-FFF2-40B4-BE49-F238E27FC236}">
                  <a16:creationId xmlns:a16="http://schemas.microsoft.com/office/drawing/2014/main" id="{D01F1966-1952-442A-B7DA-A4591C701A75}"/>
                </a:ext>
              </a:extLst>
            </p:cNvPr>
            <p:cNvCxnSpPr>
              <a:cxnSpLocks/>
            </p:cNvCxnSpPr>
            <p:nvPr/>
          </p:nvCxnSpPr>
          <p:spPr>
            <a:xfrm>
              <a:off x="1774009" y="2295897"/>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10AE3120-5F22-4397-AA2F-95F5310FAC7F}"/>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EC30F08-E32E-414B-922D-C856C2C09B89}"/>
              </a:ext>
            </a:extLst>
          </p:cNvPr>
          <p:cNvSpPr>
            <a:spLocks noGrp="1"/>
          </p:cNvSpPr>
          <p:nvPr>
            <p:ph type="title"/>
          </p:nvPr>
        </p:nvSpPr>
        <p:spPr>
          <a:xfrm>
            <a:off x="628650" y="274809"/>
            <a:ext cx="7886700" cy="685800"/>
          </a:xfrm>
        </p:spPr>
        <p:txBody>
          <a:bodyPr/>
          <a:lstStyle/>
          <a:p>
            <a:r>
              <a:rPr lang="en-US" sz="2400" dirty="0"/>
              <a:t>Purpose of the RSCD Package &amp; collected information</a:t>
            </a:r>
          </a:p>
        </p:txBody>
      </p:sp>
      <p:sp>
        <p:nvSpPr>
          <p:cNvPr id="4" name="Slide Number Placeholder 3">
            <a:extLst>
              <a:ext uri="{FF2B5EF4-FFF2-40B4-BE49-F238E27FC236}">
                <a16:creationId xmlns:a16="http://schemas.microsoft.com/office/drawing/2014/main" id="{2152B80B-685F-4C1E-ACC8-87556985B9FD}"/>
              </a:ext>
            </a:extLst>
          </p:cNvPr>
          <p:cNvSpPr>
            <a:spLocks noGrp="1"/>
          </p:cNvSpPr>
          <p:nvPr>
            <p:ph type="sldNum" sz="quarter" idx="12"/>
          </p:nvPr>
        </p:nvSpPr>
        <p:spPr/>
        <p:txBody>
          <a:bodyPr/>
          <a:lstStyle/>
          <a:p>
            <a:fld id="{E573346A-FCA4-684E-8D18-26E8324063ED}" type="slidenum">
              <a:rPr lang="en-US" smtClean="0"/>
              <a:t>11</a:t>
            </a:fld>
            <a:endParaRPr lang="en-US" dirty="0"/>
          </a:p>
        </p:txBody>
      </p:sp>
      <p:sp>
        <p:nvSpPr>
          <p:cNvPr id="5" name="Footer Placeholder 4">
            <a:extLst>
              <a:ext uri="{FF2B5EF4-FFF2-40B4-BE49-F238E27FC236}">
                <a16:creationId xmlns:a16="http://schemas.microsoft.com/office/drawing/2014/main" id="{5045DA8C-01C1-4967-8F31-9AF73530F258}"/>
              </a:ext>
            </a:extLst>
          </p:cNvPr>
          <p:cNvSpPr>
            <a:spLocks noGrp="1"/>
          </p:cNvSpPr>
          <p:nvPr>
            <p:ph type="ftr" sz="quarter" idx="3"/>
          </p:nvPr>
        </p:nvSpPr>
        <p:spPr/>
        <p:txBody>
          <a:bodyPr/>
          <a:lstStyle/>
          <a:p>
            <a:pPr algn="l"/>
            <a:r>
              <a:rPr lang="en-US" dirty="0"/>
              <a:t>FOR INTERNAL USE ONLY		Office of Information and Technology</a:t>
            </a:r>
          </a:p>
        </p:txBody>
      </p:sp>
      <p:sp>
        <p:nvSpPr>
          <p:cNvPr id="9" name="Rectangle: Rounded Corners 8">
            <a:extLst>
              <a:ext uri="{FF2B5EF4-FFF2-40B4-BE49-F238E27FC236}">
                <a16:creationId xmlns:a16="http://schemas.microsoft.com/office/drawing/2014/main" id="{DEFEC7ED-555C-42D0-A004-079EC3C1BDC0}"/>
              </a:ext>
            </a:extLst>
          </p:cNvPr>
          <p:cNvSpPr/>
          <p:nvPr/>
        </p:nvSpPr>
        <p:spPr>
          <a:xfrm>
            <a:off x="213158" y="1001858"/>
            <a:ext cx="8817047" cy="573772"/>
          </a:xfrm>
          <a:prstGeom prst="round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34047B9-FD5A-4815-803D-412CF2E04B44}"/>
              </a:ext>
            </a:extLst>
          </p:cNvPr>
          <p:cNvSpPr/>
          <p:nvPr/>
        </p:nvSpPr>
        <p:spPr>
          <a:xfrm>
            <a:off x="213159" y="1049128"/>
            <a:ext cx="8817047" cy="461665"/>
          </a:xfrm>
          <a:prstGeom prst="rect">
            <a:avLst/>
          </a:prstGeom>
        </p:spPr>
        <p:txBody>
          <a:bodyPr wrap="square">
            <a:spAutoFit/>
          </a:bodyPr>
          <a:lstStyle/>
          <a:p>
            <a:r>
              <a:rPr lang="en-US" sz="1200" dirty="0"/>
              <a:t>In order to accurately access the security risks and mitigating factors for each individual RSCD, specific information is required. While the forms collect a variety of information for a holistic ERA, some key example focus areas include:</a:t>
            </a:r>
          </a:p>
        </p:txBody>
      </p:sp>
      <p:sp>
        <p:nvSpPr>
          <p:cNvPr id="45" name="Rectangle 44">
            <a:extLst>
              <a:ext uri="{FF2B5EF4-FFF2-40B4-BE49-F238E27FC236}">
                <a16:creationId xmlns:a16="http://schemas.microsoft.com/office/drawing/2014/main" id="{46ED98F2-B310-468D-8FDD-9AF5B552AD86}"/>
              </a:ext>
            </a:extLst>
          </p:cNvPr>
          <p:cNvSpPr/>
          <p:nvPr/>
        </p:nvSpPr>
        <p:spPr>
          <a:xfrm>
            <a:off x="3452495" y="2182692"/>
            <a:ext cx="5265992" cy="276999"/>
          </a:xfrm>
          <a:prstGeom prst="rect">
            <a:avLst/>
          </a:prstGeom>
        </p:spPr>
        <p:txBody>
          <a:bodyPr wrap="square">
            <a:spAutoFit/>
          </a:bodyPr>
          <a:lstStyle/>
          <a:p>
            <a:r>
              <a:rPr lang="en-US" sz="1200" dirty="0"/>
              <a:t>RSCD Point of Contact (POC) information (Vendor, PI, ISSO, Area IT Manager, etc.)</a:t>
            </a:r>
          </a:p>
        </p:txBody>
      </p:sp>
      <p:sp>
        <p:nvSpPr>
          <p:cNvPr id="48" name="Rectangle 47">
            <a:extLst>
              <a:ext uri="{FF2B5EF4-FFF2-40B4-BE49-F238E27FC236}">
                <a16:creationId xmlns:a16="http://schemas.microsoft.com/office/drawing/2014/main" id="{90417618-9433-429E-AF4C-B9E9BED0B59C}"/>
              </a:ext>
            </a:extLst>
          </p:cNvPr>
          <p:cNvSpPr/>
          <p:nvPr/>
        </p:nvSpPr>
        <p:spPr>
          <a:xfrm>
            <a:off x="3692797" y="2725567"/>
            <a:ext cx="5175686" cy="276999"/>
          </a:xfrm>
          <a:prstGeom prst="rect">
            <a:avLst/>
          </a:prstGeom>
        </p:spPr>
        <p:txBody>
          <a:bodyPr wrap="square">
            <a:spAutoFit/>
          </a:bodyPr>
          <a:lstStyle/>
          <a:p>
            <a:r>
              <a:rPr lang="en-US" sz="1200" dirty="0"/>
              <a:t>RSCD Basic system information</a:t>
            </a:r>
          </a:p>
        </p:txBody>
      </p:sp>
      <p:grpSp>
        <p:nvGrpSpPr>
          <p:cNvPr id="8" name="Group 7">
            <a:extLst>
              <a:ext uri="{FF2B5EF4-FFF2-40B4-BE49-F238E27FC236}">
                <a16:creationId xmlns:a16="http://schemas.microsoft.com/office/drawing/2014/main" id="{27EF8EFA-220C-4C2A-BF00-D28FA3F93BF1}"/>
              </a:ext>
            </a:extLst>
          </p:cNvPr>
          <p:cNvGrpSpPr/>
          <p:nvPr/>
        </p:nvGrpSpPr>
        <p:grpSpPr>
          <a:xfrm>
            <a:off x="500743" y="1846797"/>
            <a:ext cx="914400" cy="914400"/>
            <a:chOff x="1571044" y="3055289"/>
            <a:chExt cx="914400" cy="914400"/>
          </a:xfrm>
        </p:grpSpPr>
        <p:sp>
          <p:nvSpPr>
            <p:cNvPr id="6" name="Diamond 5">
              <a:extLst>
                <a:ext uri="{FF2B5EF4-FFF2-40B4-BE49-F238E27FC236}">
                  <a16:creationId xmlns:a16="http://schemas.microsoft.com/office/drawing/2014/main" id="{EDCBC45C-03A5-4E9F-8BB1-C5FAA9504EBB}"/>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iamond 17">
              <a:extLst>
                <a:ext uri="{FF2B5EF4-FFF2-40B4-BE49-F238E27FC236}">
                  <a16:creationId xmlns:a16="http://schemas.microsoft.com/office/drawing/2014/main" id="{01F866E8-29C2-40BD-A94C-8BA763FA738C}"/>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iamond 18">
              <a:extLst>
                <a:ext uri="{FF2B5EF4-FFF2-40B4-BE49-F238E27FC236}">
                  <a16:creationId xmlns:a16="http://schemas.microsoft.com/office/drawing/2014/main" id="{8DB9DD20-6479-4417-98E2-2D3D40764841}"/>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93983239-9307-4DEF-A16A-6DCADE593553}"/>
              </a:ext>
            </a:extLst>
          </p:cNvPr>
          <p:cNvGrpSpPr/>
          <p:nvPr/>
        </p:nvGrpSpPr>
        <p:grpSpPr>
          <a:xfrm>
            <a:off x="1120866" y="2382102"/>
            <a:ext cx="914400" cy="914400"/>
            <a:chOff x="1571044" y="3055289"/>
            <a:chExt cx="914400" cy="914400"/>
          </a:xfrm>
        </p:grpSpPr>
        <p:sp>
          <p:nvSpPr>
            <p:cNvPr id="23" name="Diamond 22">
              <a:extLst>
                <a:ext uri="{FF2B5EF4-FFF2-40B4-BE49-F238E27FC236}">
                  <a16:creationId xmlns:a16="http://schemas.microsoft.com/office/drawing/2014/main" id="{F128CD92-8823-4A8A-9F09-0284334C3D2B}"/>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iamond 23">
              <a:extLst>
                <a:ext uri="{FF2B5EF4-FFF2-40B4-BE49-F238E27FC236}">
                  <a16:creationId xmlns:a16="http://schemas.microsoft.com/office/drawing/2014/main" id="{50CD206A-2E29-4840-9D1E-D84FDA18125A}"/>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iamond 24">
              <a:extLst>
                <a:ext uri="{FF2B5EF4-FFF2-40B4-BE49-F238E27FC236}">
                  <a16:creationId xmlns:a16="http://schemas.microsoft.com/office/drawing/2014/main" id="{31B5047D-693D-4608-8141-11999BC7A189}"/>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3129B2C4-E95F-4ED7-A704-C7C6BD7DBD68}"/>
              </a:ext>
            </a:extLst>
          </p:cNvPr>
          <p:cNvGrpSpPr/>
          <p:nvPr/>
        </p:nvGrpSpPr>
        <p:grpSpPr>
          <a:xfrm>
            <a:off x="511266" y="2882307"/>
            <a:ext cx="914400" cy="914400"/>
            <a:chOff x="1571044" y="3055289"/>
            <a:chExt cx="914400" cy="914400"/>
          </a:xfrm>
        </p:grpSpPr>
        <p:sp>
          <p:nvSpPr>
            <p:cNvPr id="27" name="Diamond 26">
              <a:extLst>
                <a:ext uri="{FF2B5EF4-FFF2-40B4-BE49-F238E27FC236}">
                  <a16:creationId xmlns:a16="http://schemas.microsoft.com/office/drawing/2014/main" id="{EB0D6B56-0CE1-40B8-88FD-3BED9806CE68}"/>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iamond 27">
              <a:extLst>
                <a:ext uri="{FF2B5EF4-FFF2-40B4-BE49-F238E27FC236}">
                  <a16:creationId xmlns:a16="http://schemas.microsoft.com/office/drawing/2014/main" id="{FF12FE8E-9048-4D5B-96ED-D95C1F0465D1}"/>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iamond 28">
              <a:extLst>
                <a:ext uri="{FF2B5EF4-FFF2-40B4-BE49-F238E27FC236}">
                  <a16:creationId xmlns:a16="http://schemas.microsoft.com/office/drawing/2014/main" id="{DD374399-E966-472C-B5BF-23736BD4E7F4}"/>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6C283C63-0C8C-4779-A2F7-D725C108DAD9}"/>
              </a:ext>
            </a:extLst>
          </p:cNvPr>
          <p:cNvGrpSpPr/>
          <p:nvPr/>
        </p:nvGrpSpPr>
        <p:grpSpPr>
          <a:xfrm>
            <a:off x="1110343" y="3410844"/>
            <a:ext cx="914400" cy="914400"/>
            <a:chOff x="1571044" y="3055289"/>
            <a:chExt cx="914400" cy="914400"/>
          </a:xfrm>
        </p:grpSpPr>
        <p:sp>
          <p:nvSpPr>
            <p:cNvPr id="31" name="Diamond 30">
              <a:extLst>
                <a:ext uri="{FF2B5EF4-FFF2-40B4-BE49-F238E27FC236}">
                  <a16:creationId xmlns:a16="http://schemas.microsoft.com/office/drawing/2014/main" id="{414B6E63-E7EA-4E81-99E0-A8ECCF5C9C7A}"/>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iamond 31">
              <a:extLst>
                <a:ext uri="{FF2B5EF4-FFF2-40B4-BE49-F238E27FC236}">
                  <a16:creationId xmlns:a16="http://schemas.microsoft.com/office/drawing/2014/main" id="{1AB63E2D-0208-413F-BC66-6C8D6A130F29}"/>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iamond 32">
              <a:extLst>
                <a:ext uri="{FF2B5EF4-FFF2-40B4-BE49-F238E27FC236}">
                  <a16:creationId xmlns:a16="http://schemas.microsoft.com/office/drawing/2014/main" id="{CEA4E606-8263-4D1C-ACA9-30DA0E381D14}"/>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51936C61-8EEB-475A-8CF0-A9B6E56F04F6}"/>
              </a:ext>
            </a:extLst>
          </p:cNvPr>
          <p:cNvGrpSpPr/>
          <p:nvPr/>
        </p:nvGrpSpPr>
        <p:grpSpPr>
          <a:xfrm>
            <a:off x="518524" y="3917770"/>
            <a:ext cx="914400" cy="914400"/>
            <a:chOff x="1571044" y="3055289"/>
            <a:chExt cx="914400" cy="914400"/>
          </a:xfrm>
        </p:grpSpPr>
        <p:sp>
          <p:nvSpPr>
            <p:cNvPr id="35" name="Diamond 34">
              <a:extLst>
                <a:ext uri="{FF2B5EF4-FFF2-40B4-BE49-F238E27FC236}">
                  <a16:creationId xmlns:a16="http://schemas.microsoft.com/office/drawing/2014/main" id="{7EF4DDDA-8DCE-4CE1-9001-22C3EAA5E0C9}"/>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Diamond 35">
              <a:extLst>
                <a:ext uri="{FF2B5EF4-FFF2-40B4-BE49-F238E27FC236}">
                  <a16:creationId xmlns:a16="http://schemas.microsoft.com/office/drawing/2014/main" id="{EE57D9D0-B307-4114-BC9B-554111DD501B}"/>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Diamond 36">
              <a:extLst>
                <a:ext uri="{FF2B5EF4-FFF2-40B4-BE49-F238E27FC236}">
                  <a16:creationId xmlns:a16="http://schemas.microsoft.com/office/drawing/2014/main" id="{D3A4DED1-2606-4A46-988F-E40D110A6837}"/>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614FB7B7-4DAF-4AA9-8381-AF78071B1F3A}"/>
              </a:ext>
            </a:extLst>
          </p:cNvPr>
          <p:cNvGrpSpPr/>
          <p:nvPr/>
        </p:nvGrpSpPr>
        <p:grpSpPr>
          <a:xfrm>
            <a:off x="1120866" y="4445714"/>
            <a:ext cx="914400" cy="914400"/>
            <a:chOff x="1571044" y="3055289"/>
            <a:chExt cx="914400" cy="914400"/>
          </a:xfrm>
        </p:grpSpPr>
        <p:sp>
          <p:nvSpPr>
            <p:cNvPr id="39" name="Diamond 38">
              <a:extLst>
                <a:ext uri="{FF2B5EF4-FFF2-40B4-BE49-F238E27FC236}">
                  <a16:creationId xmlns:a16="http://schemas.microsoft.com/office/drawing/2014/main" id="{1CBB5C19-EF14-4CBE-BEC0-B045544F3C66}"/>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Diamond 39">
              <a:extLst>
                <a:ext uri="{FF2B5EF4-FFF2-40B4-BE49-F238E27FC236}">
                  <a16:creationId xmlns:a16="http://schemas.microsoft.com/office/drawing/2014/main" id="{B326AD26-D6CB-4A85-84CB-617B8316B634}"/>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Diamond 40">
              <a:extLst>
                <a:ext uri="{FF2B5EF4-FFF2-40B4-BE49-F238E27FC236}">
                  <a16:creationId xmlns:a16="http://schemas.microsoft.com/office/drawing/2014/main" id="{1CE400AE-E55D-422E-A2B4-12276D828B04}"/>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3ED387E1-A6D8-4BD9-9A2F-D73B3D41AAFF}"/>
              </a:ext>
            </a:extLst>
          </p:cNvPr>
          <p:cNvGrpSpPr/>
          <p:nvPr/>
        </p:nvGrpSpPr>
        <p:grpSpPr>
          <a:xfrm>
            <a:off x="541021" y="4958018"/>
            <a:ext cx="914400" cy="914400"/>
            <a:chOff x="1571044" y="3055289"/>
            <a:chExt cx="914400" cy="914400"/>
          </a:xfrm>
        </p:grpSpPr>
        <p:sp>
          <p:nvSpPr>
            <p:cNvPr id="50" name="Diamond 49">
              <a:extLst>
                <a:ext uri="{FF2B5EF4-FFF2-40B4-BE49-F238E27FC236}">
                  <a16:creationId xmlns:a16="http://schemas.microsoft.com/office/drawing/2014/main" id="{69F1DDD8-9F0D-4FCE-AD9E-31F1BC8C38CE}"/>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iamond 50">
              <a:extLst>
                <a:ext uri="{FF2B5EF4-FFF2-40B4-BE49-F238E27FC236}">
                  <a16:creationId xmlns:a16="http://schemas.microsoft.com/office/drawing/2014/main" id="{CE1A40FC-DCCC-4498-A031-E28E7375CB8A}"/>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Diamond 51">
              <a:extLst>
                <a:ext uri="{FF2B5EF4-FFF2-40B4-BE49-F238E27FC236}">
                  <a16:creationId xmlns:a16="http://schemas.microsoft.com/office/drawing/2014/main" id="{9BA47981-7C66-4F46-B2F6-B95D8E71AC5F}"/>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itle 1">
            <a:extLst>
              <a:ext uri="{FF2B5EF4-FFF2-40B4-BE49-F238E27FC236}">
                <a16:creationId xmlns:a16="http://schemas.microsoft.com/office/drawing/2014/main" id="{FBA7CF08-B364-4068-901C-D62E0AC1EDF7}"/>
              </a:ext>
            </a:extLst>
          </p:cNvPr>
          <p:cNvSpPr txBox="1">
            <a:spLocks/>
          </p:cNvSpPr>
          <p:nvPr/>
        </p:nvSpPr>
        <p:spPr>
          <a:xfrm>
            <a:off x="687252" y="1955755"/>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01</a:t>
            </a:r>
          </a:p>
        </p:txBody>
      </p:sp>
      <p:grpSp>
        <p:nvGrpSpPr>
          <p:cNvPr id="14" name="Group 13">
            <a:extLst>
              <a:ext uri="{FF2B5EF4-FFF2-40B4-BE49-F238E27FC236}">
                <a16:creationId xmlns:a16="http://schemas.microsoft.com/office/drawing/2014/main" id="{82DB6E96-D863-4C7B-9E8C-B9BCB1C7572C}"/>
              </a:ext>
            </a:extLst>
          </p:cNvPr>
          <p:cNvGrpSpPr/>
          <p:nvPr/>
        </p:nvGrpSpPr>
        <p:grpSpPr>
          <a:xfrm>
            <a:off x="1415143" y="2239842"/>
            <a:ext cx="2016397" cy="137160"/>
            <a:chOff x="1415143" y="2239842"/>
            <a:chExt cx="2016397" cy="137160"/>
          </a:xfrm>
          <a:solidFill>
            <a:schemeClr val="bg1">
              <a:lumMod val="85000"/>
            </a:schemeClr>
          </a:solidFill>
        </p:grpSpPr>
        <p:cxnSp>
          <p:nvCxnSpPr>
            <p:cNvPr id="13" name="Straight Connector 12">
              <a:extLst>
                <a:ext uri="{FF2B5EF4-FFF2-40B4-BE49-F238E27FC236}">
                  <a16:creationId xmlns:a16="http://schemas.microsoft.com/office/drawing/2014/main" id="{068B49C6-67A4-42B0-9684-BCAC941C98F1}"/>
                </a:ext>
              </a:extLst>
            </p:cNvPr>
            <p:cNvCxnSpPr>
              <a:stCxn id="18" idx="3"/>
            </p:cNvCxnSpPr>
            <p:nvPr/>
          </p:nvCxnSpPr>
          <p:spPr>
            <a:xfrm>
              <a:off x="1415143" y="2303997"/>
              <a:ext cx="1924957" cy="62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EB5BCF1-468E-4335-9183-C66D455C63AC}"/>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09521900-2308-45D1-9E64-2B0DA3C979D9}"/>
              </a:ext>
            </a:extLst>
          </p:cNvPr>
          <p:cNvGrpSpPr/>
          <p:nvPr/>
        </p:nvGrpSpPr>
        <p:grpSpPr>
          <a:xfrm>
            <a:off x="2035266" y="2792772"/>
            <a:ext cx="1657531" cy="137160"/>
            <a:chOff x="1774009" y="2220792"/>
            <a:chExt cx="1657531" cy="137160"/>
          </a:xfrm>
          <a:solidFill>
            <a:schemeClr val="bg1">
              <a:lumMod val="85000"/>
            </a:schemeClr>
          </a:solidFill>
        </p:grpSpPr>
        <p:cxnSp>
          <p:nvCxnSpPr>
            <p:cNvPr id="55" name="Straight Connector 54">
              <a:extLst>
                <a:ext uri="{FF2B5EF4-FFF2-40B4-BE49-F238E27FC236}">
                  <a16:creationId xmlns:a16="http://schemas.microsoft.com/office/drawing/2014/main" id="{14856E9F-580B-4C55-827D-8EC52F8FA646}"/>
                </a:ext>
              </a:extLst>
            </p:cNvPr>
            <p:cNvCxnSpPr>
              <a:cxnSpLocks/>
              <a:stCxn id="24" idx="3"/>
            </p:cNvCxnSpPr>
            <p:nvPr/>
          </p:nvCxnSpPr>
          <p:spPr>
            <a:xfrm>
              <a:off x="1774009" y="2267322"/>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84F35EFD-D9CB-4FB2-A71E-0492AF25BA5D}"/>
                </a:ext>
              </a:extLst>
            </p:cNvPr>
            <p:cNvSpPr/>
            <p:nvPr/>
          </p:nvSpPr>
          <p:spPr>
            <a:xfrm>
              <a:off x="3294380" y="222079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itle 1">
            <a:extLst>
              <a:ext uri="{FF2B5EF4-FFF2-40B4-BE49-F238E27FC236}">
                <a16:creationId xmlns:a16="http://schemas.microsoft.com/office/drawing/2014/main" id="{37650F8A-553C-4352-9463-7F37F0862713}"/>
              </a:ext>
            </a:extLst>
          </p:cNvPr>
          <p:cNvSpPr txBox="1">
            <a:spLocks/>
          </p:cNvSpPr>
          <p:nvPr/>
        </p:nvSpPr>
        <p:spPr>
          <a:xfrm>
            <a:off x="1303021" y="2502611"/>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02</a:t>
            </a:r>
          </a:p>
        </p:txBody>
      </p:sp>
      <p:sp>
        <p:nvSpPr>
          <p:cNvPr id="58" name="Title 1">
            <a:extLst>
              <a:ext uri="{FF2B5EF4-FFF2-40B4-BE49-F238E27FC236}">
                <a16:creationId xmlns:a16="http://schemas.microsoft.com/office/drawing/2014/main" id="{9B601621-5AC9-4EB7-8324-21BC2066CA16}"/>
              </a:ext>
            </a:extLst>
          </p:cNvPr>
          <p:cNvSpPr txBox="1">
            <a:spLocks/>
          </p:cNvSpPr>
          <p:nvPr/>
        </p:nvSpPr>
        <p:spPr>
          <a:xfrm>
            <a:off x="701767" y="3013151"/>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03</a:t>
            </a:r>
          </a:p>
        </p:txBody>
      </p:sp>
      <p:sp>
        <p:nvSpPr>
          <p:cNvPr id="59" name="Title 1">
            <a:extLst>
              <a:ext uri="{FF2B5EF4-FFF2-40B4-BE49-F238E27FC236}">
                <a16:creationId xmlns:a16="http://schemas.microsoft.com/office/drawing/2014/main" id="{E2124A90-7FB3-47D2-AF51-AA79E0B4FED3}"/>
              </a:ext>
            </a:extLst>
          </p:cNvPr>
          <p:cNvSpPr txBox="1">
            <a:spLocks/>
          </p:cNvSpPr>
          <p:nvPr/>
        </p:nvSpPr>
        <p:spPr>
          <a:xfrm>
            <a:off x="1297215" y="3530079"/>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04</a:t>
            </a:r>
          </a:p>
        </p:txBody>
      </p:sp>
      <p:sp>
        <p:nvSpPr>
          <p:cNvPr id="60" name="Title 1">
            <a:extLst>
              <a:ext uri="{FF2B5EF4-FFF2-40B4-BE49-F238E27FC236}">
                <a16:creationId xmlns:a16="http://schemas.microsoft.com/office/drawing/2014/main" id="{9C15A02E-FED1-4D1F-B11F-C46BAFF5AC01}"/>
              </a:ext>
            </a:extLst>
          </p:cNvPr>
          <p:cNvSpPr txBox="1">
            <a:spLocks/>
          </p:cNvSpPr>
          <p:nvPr/>
        </p:nvSpPr>
        <p:spPr>
          <a:xfrm>
            <a:off x="697957" y="4049617"/>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05</a:t>
            </a:r>
          </a:p>
        </p:txBody>
      </p:sp>
      <p:sp>
        <p:nvSpPr>
          <p:cNvPr id="61" name="Title 1">
            <a:extLst>
              <a:ext uri="{FF2B5EF4-FFF2-40B4-BE49-F238E27FC236}">
                <a16:creationId xmlns:a16="http://schemas.microsoft.com/office/drawing/2014/main" id="{FD469D7D-1479-4F69-A8C7-D378CC494D89}"/>
              </a:ext>
            </a:extLst>
          </p:cNvPr>
          <p:cNvSpPr txBox="1">
            <a:spLocks/>
          </p:cNvSpPr>
          <p:nvPr/>
        </p:nvSpPr>
        <p:spPr>
          <a:xfrm>
            <a:off x="1303021" y="4566746"/>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06</a:t>
            </a:r>
          </a:p>
        </p:txBody>
      </p:sp>
      <p:sp>
        <p:nvSpPr>
          <p:cNvPr id="62" name="Title 1">
            <a:extLst>
              <a:ext uri="{FF2B5EF4-FFF2-40B4-BE49-F238E27FC236}">
                <a16:creationId xmlns:a16="http://schemas.microsoft.com/office/drawing/2014/main" id="{C793BCA1-6E13-4217-B2CB-C3F837532DBA}"/>
              </a:ext>
            </a:extLst>
          </p:cNvPr>
          <p:cNvSpPr txBox="1">
            <a:spLocks/>
          </p:cNvSpPr>
          <p:nvPr/>
        </p:nvSpPr>
        <p:spPr>
          <a:xfrm>
            <a:off x="730795" y="5097155"/>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07</a:t>
            </a:r>
          </a:p>
        </p:txBody>
      </p:sp>
      <p:grpSp>
        <p:nvGrpSpPr>
          <p:cNvPr id="63" name="Group 62">
            <a:extLst>
              <a:ext uri="{FF2B5EF4-FFF2-40B4-BE49-F238E27FC236}">
                <a16:creationId xmlns:a16="http://schemas.microsoft.com/office/drawing/2014/main" id="{9B40E7B7-E277-4849-AB0E-8A9E9181910F}"/>
              </a:ext>
            </a:extLst>
          </p:cNvPr>
          <p:cNvGrpSpPr/>
          <p:nvPr/>
        </p:nvGrpSpPr>
        <p:grpSpPr>
          <a:xfrm>
            <a:off x="1432578" y="3284333"/>
            <a:ext cx="1657531" cy="137160"/>
            <a:chOff x="1774009" y="2239842"/>
            <a:chExt cx="1657531" cy="137160"/>
          </a:xfrm>
          <a:solidFill>
            <a:schemeClr val="bg1">
              <a:lumMod val="85000"/>
            </a:schemeClr>
          </a:solidFill>
        </p:grpSpPr>
        <p:cxnSp>
          <p:nvCxnSpPr>
            <p:cNvPr id="64" name="Straight Connector 63">
              <a:extLst>
                <a:ext uri="{FF2B5EF4-FFF2-40B4-BE49-F238E27FC236}">
                  <a16:creationId xmlns:a16="http://schemas.microsoft.com/office/drawing/2014/main" id="{230324B9-E32F-412D-8638-8E0E176BC3C2}"/>
                </a:ext>
              </a:extLst>
            </p:cNvPr>
            <p:cNvCxnSpPr>
              <a:cxnSpLocks/>
            </p:cNvCxnSpPr>
            <p:nvPr/>
          </p:nvCxnSpPr>
          <p:spPr>
            <a:xfrm>
              <a:off x="1774009" y="2295897"/>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39F0ED96-5260-479D-BF06-4CED62196006}"/>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65">
            <a:extLst>
              <a:ext uri="{FF2B5EF4-FFF2-40B4-BE49-F238E27FC236}">
                <a16:creationId xmlns:a16="http://schemas.microsoft.com/office/drawing/2014/main" id="{55C39770-0FC9-4180-957C-48EE036A7582}"/>
              </a:ext>
            </a:extLst>
          </p:cNvPr>
          <p:cNvGrpSpPr/>
          <p:nvPr/>
        </p:nvGrpSpPr>
        <p:grpSpPr>
          <a:xfrm>
            <a:off x="2039032" y="3810053"/>
            <a:ext cx="1657531" cy="137160"/>
            <a:chOff x="1774009" y="2239842"/>
            <a:chExt cx="1657531" cy="137160"/>
          </a:xfrm>
          <a:solidFill>
            <a:schemeClr val="bg1">
              <a:lumMod val="85000"/>
            </a:schemeClr>
          </a:solidFill>
        </p:grpSpPr>
        <p:cxnSp>
          <p:nvCxnSpPr>
            <p:cNvPr id="67" name="Straight Connector 66">
              <a:extLst>
                <a:ext uri="{FF2B5EF4-FFF2-40B4-BE49-F238E27FC236}">
                  <a16:creationId xmlns:a16="http://schemas.microsoft.com/office/drawing/2014/main" id="{0838462E-6661-44F9-AEC7-AF06DF33D8B5}"/>
                </a:ext>
              </a:extLst>
            </p:cNvPr>
            <p:cNvCxnSpPr>
              <a:cxnSpLocks/>
            </p:cNvCxnSpPr>
            <p:nvPr/>
          </p:nvCxnSpPr>
          <p:spPr>
            <a:xfrm>
              <a:off x="1774009" y="2295897"/>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651CF88F-5C00-45E8-B17C-93F98F819349}"/>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F0FD733A-7B71-4653-B7E9-0CCC88A869CF}"/>
              </a:ext>
            </a:extLst>
          </p:cNvPr>
          <p:cNvGrpSpPr/>
          <p:nvPr/>
        </p:nvGrpSpPr>
        <p:grpSpPr>
          <a:xfrm>
            <a:off x="1426303" y="4313547"/>
            <a:ext cx="1657531" cy="137160"/>
            <a:chOff x="1774009" y="2239842"/>
            <a:chExt cx="1657531" cy="137160"/>
          </a:xfrm>
          <a:solidFill>
            <a:schemeClr val="bg1">
              <a:lumMod val="85000"/>
            </a:schemeClr>
          </a:solidFill>
        </p:grpSpPr>
        <p:cxnSp>
          <p:nvCxnSpPr>
            <p:cNvPr id="70" name="Straight Connector 69">
              <a:extLst>
                <a:ext uri="{FF2B5EF4-FFF2-40B4-BE49-F238E27FC236}">
                  <a16:creationId xmlns:a16="http://schemas.microsoft.com/office/drawing/2014/main" id="{ACF51EEB-D928-4D89-824F-7D245333EBFE}"/>
                </a:ext>
              </a:extLst>
            </p:cNvPr>
            <p:cNvCxnSpPr>
              <a:cxnSpLocks/>
            </p:cNvCxnSpPr>
            <p:nvPr/>
          </p:nvCxnSpPr>
          <p:spPr>
            <a:xfrm>
              <a:off x="1774009" y="2295897"/>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392B718F-CCD8-49CD-AC11-1A4FD509B22B}"/>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1DC4128B-C58E-4B13-A04C-A7C5F071F2B2}"/>
              </a:ext>
            </a:extLst>
          </p:cNvPr>
          <p:cNvGrpSpPr/>
          <p:nvPr/>
        </p:nvGrpSpPr>
        <p:grpSpPr>
          <a:xfrm>
            <a:off x="2039032" y="4845553"/>
            <a:ext cx="1657531" cy="137160"/>
            <a:chOff x="1774009" y="2239842"/>
            <a:chExt cx="1657531" cy="137160"/>
          </a:xfrm>
          <a:solidFill>
            <a:schemeClr val="bg1">
              <a:lumMod val="85000"/>
            </a:schemeClr>
          </a:solidFill>
        </p:grpSpPr>
        <p:cxnSp>
          <p:nvCxnSpPr>
            <p:cNvPr id="73" name="Straight Connector 72">
              <a:extLst>
                <a:ext uri="{FF2B5EF4-FFF2-40B4-BE49-F238E27FC236}">
                  <a16:creationId xmlns:a16="http://schemas.microsoft.com/office/drawing/2014/main" id="{CAC6D733-5FA0-432E-A5F3-E711C8A09A0E}"/>
                </a:ext>
              </a:extLst>
            </p:cNvPr>
            <p:cNvCxnSpPr>
              <a:cxnSpLocks/>
            </p:cNvCxnSpPr>
            <p:nvPr/>
          </p:nvCxnSpPr>
          <p:spPr>
            <a:xfrm>
              <a:off x="1774009" y="2295897"/>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4824B4EE-87A5-48C2-9089-BE6EA7DAF9CE}"/>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a:extLst>
              <a:ext uri="{FF2B5EF4-FFF2-40B4-BE49-F238E27FC236}">
                <a16:creationId xmlns:a16="http://schemas.microsoft.com/office/drawing/2014/main" id="{05AF65C3-27D7-49EE-8E2D-0E82EFE7D106}"/>
              </a:ext>
            </a:extLst>
          </p:cNvPr>
          <p:cNvSpPr/>
          <p:nvPr/>
        </p:nvSpPr>
        <p:spPr>
          <a:xfrm>
            <a:off x="3116613" y="3214606"/>
            <a:ext cx="5511568" cy="461665"/>
          </a:xfrm>
          <a:prstGeom prst="rect">
            <a:avLst/>
          </a:prstGeom>
        </p:spPr>
        <p:txBody>
          <a:bodyPr wrap="square">
            <a:spAutoFit/>
          </a:bodyPr>
          <a:lstStyle/>
          <a:p>
            <a:r>
              <a:rPr lang="en-US" sz="1200" dirty="0"/>
              <a:t>List of all Hardware, Software, firmware, and Instruments associated with the RSCD, which can impact the allowed VLAN/internet access depending on the system setup</a:t>
            </a:r>
          </a:p>
        </p:txBody>
      </p:sp>
      <p:sp>
        <p:nvSpPr>
          <p:cNvPr id="79" name="Rectangle 78">
            <a:extLst>
              <a:ext uri="{FF2B5EF4-FFF2-40B4-BE49-F238E27FC236}">
                <a16:creationId xmlns:a16="http://schemas.microsoft.com/office/drawing/2014/main" id="{21188608-C97E-4640-94D7-3B202C4B2979}"/>
              </a:ext>
            </a:extLst>
          </p:cNvPr>
          <p:cNvSpPr/>
          <p:nvPr/>
        </p:nvSpPr>
        <p:spPr>
          <a:xfrm>
            <a:off x="3715690" y="3727608"/>
            <a:ext cx="5175687" cy="461665"/>
          </a:xfrm>
          <a:prstGeom prst="rect">
            <a:avLst/>
          </a:prstGeom>
        </p:spPr>
        <p:txBody>
          <a:bodyPr wrap="square">
            <a:spAutoFit/>
          </a:bodyPr>
          <a:lstStyle/>
          <a:p>
            <a:r>
              <a:rPr lang="en-US" sz="1200" dirty="0"/>
              <a:t>Complete list of IT Ports, Protocols, Services, and a network diagram depicting the desired RSCD topology/architecture</a:t>
            </a:r>
          </a:p>
        </p:txBody>
      </p:sp>
      <p:sp>
        <p:nvSpPr>
          <p:cNvPr id="80" name="Rectangle 79">
            <a:extLst>
              <a:ext uri="{FF2B5EF4-FFF2-40B4-BE49-F238E27FC236}">
                <a16:creationId xmlns:a16="http://schemas.microsoft.com/office/drawing/2014/main" id="{81039209-FDAD-4F55-9C49-EE4CF546978E}"/>
              </a:ext>
            </a:extLst>
          </p:cNvPr>
          <p:cNvSpPr/>
          <p:nvPr/>
        </p:nvSpPr>
        <p:spPr>
          <a:xfrm>
            <a:off x="3096170" y="4253328"/>
            <a:ext cx="5437866" cy="276999"/>
          </a:xfrm>
          <a:prstGeom prst="rect">
            <a:avLst/>
          </a:prstGeom>
        </p:spPr>
        <p:txBody>
          <a:bodyPr wrap="square">
            <a:spAutoFit/>
          </a:bodyPr>
          <a:lstStyle/>
          <a:p>
            <a:r>
              <a:rPr lang="en-US" sz="1200" dirty="0"/>
              <a:t>Specific information related to the RSCD components Operating System(s) </a:t>
            </a:r>
          </a:p>
        </p:txBody>
      </p:sp>
      <p:sp>
        <p:nvSpPr>
          <p:cNvPr id="81" name="Rectangle 80">
            <a:extLst>
              <a:ext uri="{FF2B5EF4-FFF2-40B4-BE49-F238E27FC236}">
                <a16:creationId xmlns:a16="http://schemas.microsoft.com/office/drawing/2014/main" id="{302D66F5-3CB2-40CB-9241-F9228F28371F}"/>
              </a:ext>
            </a:extLst>
          </p:cNvPr>
          <p:cNvSpPr/>
          <p:nvPr/>
        </p:nvSpPr>
        <p:spPr>
          <a:xfrm>
            <a:off x="3050654" y="5181032"/>
            <a:ext cx="6093345" cy="461665"/>
          </a:xfrm>
          <a:prstGeom prst="rect">
            <a:avLst/>
          </a:prstGeom>
        </p:spPr>
        <p:txBody>
          <a:bodyPr wrap="square">
            <a:spAutoFit/>
          </a:bodyPr>
          <a:lstStyle/>
          <a:p>
            <a:r>
              <a:rPr lang="en-US" sz="1200" dirty="0"/>
              <a:t>Specific information on the security controls affecting the device, (i.e., encryption, updates, maintenance, admin and user access, audits, authorization, virus scanning, development, etc.) </a:t>
            </a:r>
          </a:p>
        </p:txBody>
      </p:sp>
      <p:sp>
        <p:nvSpPr>
          <p:cNvPr id="83" name="Rectangle 82">
            <a:extLst>
              <a:ext uri="{FF2B5EF4-FFF2-40B4-BE49-F238E27FC236}">
                <a16:creationId xmlns:a16="http://schemas.microsoft.com/office/drawing/2014/main" id="{56966B75-D728-48A8-8E72-FAE9DF634898}"/>
              </a:ext>
            </a:extLst>
          </p:cNvPr>
          <p:cNvSpPr/>
          <p:nvPr/>
        </p:nvSpPr>
        <p:spPr>
          <a:xfrm>
            <a:off x="3625895" y="4780233"/>
            <a:ext cx="5518103" cy="276999"/>
          </a:xfrm>
          <a:prstGeom prst="rect">
            <a:avLst/>
          </a:prstGeom>
        </p:spPr>
        <p:txBody>
          <a:bodyPr wrap="square">
            <a:spAutoFit/>
          </a:bodyPr>
          <a:lstStyle/>
          <a:p>
            <a:r>
              <a:rPr lang="en-US" sz="1200" dirty="0"/>
              <a:t>Specific information on the data types collected, stored, and transmitted on the RSCD</a:t>
            </a:r>
          </a:p>
        </p:txBody>
      </p:sp>
    </p:spTree>
    <p:extLst>
      <p:ext uri="{BB962C8B-B14F-4D97-AF65-F5344CB8AC3E}">
        <p14:creationId xmlns:p14="http://schemas.microsoft.com/office/powerpoint/2010/main" val="135694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a:lstStyle/>
          <a:p>
            <a:fld id="{E573346A-FCA4-684E-8D18-26E8324063ED}" type="slidenum">
              <a:rPr lang="en-US" smtClean="0"/>
              <a:pPr/>
              <a:t>12</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p:txBody>
          <a:bodyPr/>
          <a:lstStyle/>
          <a:p>
            <a:r>
              <a:rPr lang="en-US" dirty="0"/>
              <a:t>FOR INTERNAL USE ONLY		Office of Information and Technology</a:t>
            </a:r>
          </a:p>
        </p:txBody>
      </p:sp>
      <p:sp>
        <p:nvSpPr>
          <p:cNvPr id="8" name="Rectangle: Rounded Corners 7">
            <a:extLst>
              <a:ext uri="{FF2B5EF4-FFF2-40B4-BE49-F238E27FC236}">
                <a16:creationId xmlns:a16="http://schemas.microsoft.com/office/drawing/2014/main" id="{2CF64C01-396A-4432-91B1-DBEE9CC9FE98}"/>
              </a:ext>
            </a:extLst>
          </p:cNvPr>
          <p:cNvSpPr/>
          <p:nvPr/>
        </p:nvSpPr>
        <p:spPr>
          <a:xfrm>
            <a:off x="637039" y="5177018"/>
            <a:ext cx="7886700" cy="365760"/>
          </a:xfrm>
          <a:prstGeom prst="roundRect">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D8628B2D-379F-42F2-B767-E65090B718CF}"/>
              </a:ext>
            </a:extLst>
          </p:cNvPr>
          <p:cNvSpPr/>
          <p:nvPr/>
        </p:nvSpPr>
        <p:spPr>
          <a:xfrm>
            <a:off x="620527" y="5163464"/>
            <a:ext cx="7886700" cy="415498"/>
          </a:xfrm>
          <a:prstGeom prst="rect">
            <a:avLst/>
          </a:prstGeom>
        </p:spPr>
        <p:txBody>
          <a:bodyPr wrap="square">
            <a:spAutoFit/>
          </a:bodyPr>
          <a:lstStyle/>
          <a:p>
            <a:r>
              <a:rPr lang="en-US" sz="1050" b="1" dirty="0">
                <a:solidFill>
                  <a:schemeClr val="bg1"/>
                </a:solidFill>
              </a:rPr>
              <a:t>Note:  </a:t>
            </a:r>
            <a:r>
              <a:rPr lang="en-US" sz="1050" dirty="0">
                <a:solidFill>
                  <a:schemeClr val="bg1"/>
                </a:solidFill>
              </a:rPr>
              <a:t>Completing the documents accurately will ensure the ERA is completed in a timely manner. The Business Owner will work with the device vendor to support completion of the documents. ISSOs and Area IT Managers may be called upon to offer guidance as needed</a:t>
            </a:r>
          </a:p>
        </p:txBody>
      </p:sp>
      <p:sp>
        <p:nvSpPr>
          <p:cNvPr id="10" name="Rectangle: Rounded Corners 9">
            <a:extLst>
              <a:ext uri="{FF2B5EF4-FFF2-40B4-BE49-F238E27FC236}">
                <a16:creationId xmlns:a16="http://schemas.microsoft.com/office/drawing/2014/main" id="{A3A86868-6080-4E27-A7CF-CFA805E3E915}"/>
              </a:ext>
            </a:extLst>
          </p:cNvPr>
          <p:cNvSpPr/>
          <p:nvPr/>
        </p:nvSpPr>
        <p:spPr>
          <a:xfrm>
            <a:off x="628650" y="5613968"/>
            <a:ext cx="7886700" cy="365760"/>
          </a:xfrm>
          <a:prstGeom prst="roundRect">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6D3E1900-079B-4265-8783-1D1A81A3D82E}"/>
              </a:ext>
            </a:extLst>
          </p:cNvPr>
          <p:cNvSpPr/>
          <p:nvPr/>
        </p:nvSpPr>
        <p:spPr>
          <a:xfrm>
            <a:off x="643164" y="5594919"/>
            <a:ext cx="7869897" cy="430887"/>
          </a:xfrm>
          <a:prstGeom prst="rect">
            <a:avLst/>
          </a:prstGeom>
        </p:spPr>
        <p:txBody>
          <a:bodyPr wrap="square">
            <a:spAutoFit/>
          </a:bodyPr>
          <a:lstStyle/>
          <a:p>
            <a:r>
              <a:rPr lang="en-US" sz="1050" b="1" dirty="0">
                <a:solidFill>
                  <a:schemeClr val="bg1"/>
                </a:solidFill>
              </a:rPr>
              <a:t>Note: </a:t>
            </a:r>
            <a:r>
              <a:rPr lang="en-US" sz="1050" dirty="0">
                <a:solidFill>
                  <a:schemeClr val="bg1"/>
                </a:solidFill>
              </a:rPr>
              <a:t>If the device has a server component that cannot receive a VA Baseline Image, an additional documentation package will be required for the server as well. Each Vendor RSCD component that has a network connection will require a ERA package. </a:t>
            </a:r>
            <a:endParaRPr lang="en-US" sz="1050" b="1" dirty="0">
              <a:solidFill>
                <a:schemeClr val="bg1"/>
              </a:solidFill>
            </a:endParaRPr>
          </a:p>
        </p:txBody>
      </p:sp>
      <p:sp>
        <p:nvSpPr>
          <p:cNvPr id="12" name="Arrow: Pentagon 11">
            <a:extLst>
              <a:ext uri="{FF2B5EF4-FFF2-40B4-BE49-F238E27FC236}">
                <a16:creationId xmlns:a16="http://schemas.microsoft.com/office/drawing/2014/main" id="{170A3C4F-C50D-490A-8996-47D27C66C722}"/>
              </a:ext>
            </a:extLst>
          </p:cNvPr>
          <p:cNvSpPr/>
          <p:nvPr/>
        </p:nvSpPr>
        <p:spPr>
          <a:xfrm>
            <a:off x="1049538" y="1142030"/>
            <a:ext cx="7513754" cy="923544"/>
          </a:xfrm>
          <a:prstGeom prst="homePlate">
            <a:avLst/>
          </a:prstGeom>
          <a:solidFill>
            <a:srgbClr val="EDEBEB"/>
          </a:solidFill>
          <a:ln>
            <a:solidFill>
              <a:srgbClr val="ED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4B0B0"/>
              </a:solidFill>
            </a:endParaRPr>
          </a:p>
        </p:txBody>
      </p:sp>
      <p:sp>
        <p:nvSpPr>
          <p:cNvPr id="13" name="Content Placeholder 2">
            <a:extLst>
              <a:ext uri="{FF2B5EF4-FFF2-40B4-BE49-F238E27FC236}">
                <a16:creationId xmlns:a16="http://schemas.microsoft.com/office/drawing/2014/main" id="{368A14FC-4EF5-45C1-8039-096D5B1F1398}"/>
              </a:ext>
            </a:extLst>
          </p:cNvPr>
          <p:cNvSpPr>
            <a:spLocks noGrp="1"/>
          </p:cNvSpPr>
          <p:nvPr>
            <p:ph sz="quarter" idx="12"/>
          </p:nvPr>
        </p:nvSpPr>
        <p:spPr>
          <a:xfrm>
            <a:off x="1772175" y="1292255"/>
            <a:ext cx="6338157" cy="625778"/>
          </a:xfrm>
        </p:spPr>
        <p:txBody>
          <a:bodyPr anchor="ctr"/>
          <a:lstStyle/>
          <a:p>
            <a:pPr marL="0" indent="0">
              <a:buNone/>
            </a:pPr>
            <a:r>
              <a:rPr lang="en-US" sz="1400" dirty="0"/>
              <a:t>The Business Owner/PI will navigate to the </a:t>
            </a:r>
            <a:r>
              <a:rPr lang="en-US" sz="1400" dirty="0">
                <a:hlinkClick r:id="rId2"/>
              </a:rPr>
              <a:t>ERA Document Library </a:t>
            </a:r>
            <a:r>
              <a:rPr lang="en-US" sz="1400" dirty="0"/>
              <a:t>and download the following documents to complete:</a:t>
            </a:r>
          </a:p>
        </p:txBody>
      </p:sp>
      <p:sp>
        <p:nvSpPr>
          <p:cNvPr id="14" name="Rectangle 13">
            <a:extLst>
              <a:ext uri="{FF2B5EF4-FFF2-40B4-BE49-F238E27FC236}">
                <a16:creationId xmlns:a16="http://schemas.microsoft.com/office/drawing/2014/main" id="{A95E3F7B-50D2-4FB9-85A8-A64561116C90}"/>
              </a:ext>
            </a:extLst>
          </p:cNvPr>
          <p:cNvSpPr/>
          <p:nvPr/>
        </p:nvSpPr>
        <p:spPr>
          <a:xfrm>
            <a:off x="3701070" y="4397920"/>
            <a:ext cx="2234699" cy="461665"/>
          </a:xfrm>
          <a:prstGeom prst="rect">
            <a:avLst/>
          </a:prstGeom>
        </p:spPr>
        <p:txBody>
          <a:bodyPr wrap="square">
            <a:spAutoFit/>
          </a:bodyPr>
          <a:lstStyle/>
          <a:p>
            <a:pPr lvl="1" algn="ctr"/>
            <a:r>
              <a:rPr lang="en-US" sz="1200" dirty="0"/>
              <a:t>Ports, Protocols, and Services (PPS)</a:t>
            </a:r>
          </a:p>
        </p:txBody>
      </p:sp>
      <p:sp>
        <p:nvSpPr>
          <p:cNvPr id="15" name="Content Placeholder 4">
            <a:extLst>
              <a:ext uri="{FF2B5EF4-FFF2-40B4-BE49-F238E27FC236}">
                <a16:creationId xmlns:a16="http://schemas.microsoft.com/office/drawing/2014/main" id="{056C7939-C55F-4904-894D-44190D2DD0DF}"/>
              </a:ext>
            </a:extLst>
          </p:cNvPr>
          <p:cNvSpPr txBox="1">
            <a:spLocks/>
          </p:cNvSpPr>
          <p:nvPr/>
        </p:nvSpPr>
        <p:spPr>
          <a:xfrm>
            <a:off x="4281104" y="2002688"/>
            <a:ext cx="3895043" cy="851835"/>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a:t>RSCD Vendor Workbook </a:t>
            </a:r>
          </a:p>
          <a:p>
            <a:pPr marL="0" indent="0" algn="ctr">
              <a:spcBef>
                <a:spcPts val="0"/>
              </a:spcBef>
              <a:buNone/>
            </a:pPr>
            <a:r>
              <a:rPr lang="en-US" sz="1200" dirty="0"/>
              <a:t>(Pre Implementation Questions (PIQ) </a:t>
            </a:r>
          </a:p>
          <a:p>
            <a:pPr marL="0" indent="0" algn="ctr">
              <a:spcBef>
                <a:spcPts val="0"/>
              </a:spcBef>
              <a:buNone/>
            </a:pPr>
            <a:r>
              <a:rPr lang="en-US" sz="1200" dirty="0"/>
              <a:t>and Device Question tabs)</a:t>
            </a:r>
          </a:p>
        </p:txBody>
      </p:sp>
      <p:sp>
        <p:nvSpPr>
          <p:cNvPr id="16" name="Rectangle 15">
            <a:extLst>
              <a:ext uri="{FF2B5EF4-FFF2-40B4-BE49-F238E27FC236}">
                <a16:creationId xmlns:a16="http://schemas.microsoft.com/office/drawing/2014/main" id="{0E42322A-FFB0-4292-B513-F347D2D8EA4A}"/>
              </a:ext>
            </a:extLst>
          </p:cNvPr>
          <p:cNvSpPr/>
          <p:nvPr/>
        </p:nvSpPr>
        <p:spPr>
          <a:xfrm>
            <a:off x="2582641" y="2203878"/>
            <a:ext cx="1848162" cy="461665"/>
          </a:xfrm>
          <a:prstGeom prst="rect">
            <a:avLst/>
          </a:prstGeom>
        </p:spPr>
        <p:txBody>
          <a:bodyPr wrap="square">
            <a:spAutoFit/>
          </a:bodyPr>
          <a:lstStyle/>
          <a:p>
            <a:pPr lvl="1" algn="ctr"/>
            <a:r>
              <a:rPr lang="en-US" sz="1200" dirty="0"/>
              <a:t>Network Topology Diagram </a:t>
            </a:r>
          </a:p>
        </p:txBody>
      </p:sp>
      <p:sp>
        <p:nvSpPr>
          <p:cNvPr id="17" name="Rectangle 16">
            <a:extLst>
              <a:ext uri="{FF2B5EF4-FFF2-40B4-BE49-F238E27FC236}">
                <a16:creationId xmlns:a16="http://schemas.microsoft.com/office/drawing/2014/main" id="{CDD0B173-04D0-4F1F-9966-6166261829D3}"/>
              </a:ext>
            </a:extLst>
          </p:cNvPr>
          <p:cNvSpPr/>
          <p:nvPr/>
        </p:nvSpPr>
        <p:spPr>
          <a:xfrm>
            <a:off x="1393022" y="4340315"/>
            <a:ext cx="1980274" cy="461665"/>
          </a:xfrm>
          <a:prstGeom prst="rect">
            <a:avLst/>
          </a:prstGeom>
        </p:spPr>
        <p:txBody>
          <a:bodyPr wrap="square">
            <a:spAutoFit/>
          </a:bodyPr>
          <a:lstStyle/>
          <a:p>
            <a:pPr lvl="1" algn="ctr"/>
            <a:r>
              <a:rPr lang="en-US" sz="1200" dirty="0"/>
              <a:t>Hardware and Software Inventory</a:t>
            </a:r>
          </a:p>
        </p:txBody>
      </p:sp>
      <p:sp>
        <p:nvSpPr>
          <p:cNvPr id="19" name="Hexagon 18">
            <a:extLst>
              <a:ext uri="{FF2B5EF4-FFF2-40B4-BE49-F238E27FC236}">
                <a16:creationId xmlns:a16="http://schemas.microsoft.com/office/drawing/2014/main" id="{B686CB45-AB9D-4910-95CC-CFD030265EBD}"/>
              </a:ext>
            </a:extLst>
          </p:cNvPr>
          <p:cNvSpPr/>
          <p:nvPr/>
        </p:nvSpPr>
        <p:spPr>
          <a:xfrm>
            <a:off x="1896841" y="2591925"/>
            <a:ext cx="1371600" cy="1188720"/>
          </a:xfrm>
          <a:prstGeom prst="hexagon">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994FD870-0F1F-4A4D-BD9C-F333F3962194}"/>
              </a:ext>
            </a:extLst>
          </p:cNvPr>
          <p:cNvSpPr/>
          <p:nvPr/>
        </p:nvSpPr>
        <p:spPr>
          <a:xfrm>
            <a:off x="3077881" y="3237776"/>
            <a:ext cx="1371600" cy="1188720"/>
          </a:xfrm>
          <a:prstGeom prst="hexagon">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BA240389-6469-42D4-B4C3-BBAC989BECF6}"/>
              </a:ext>
            </a:extLst>
          </p:cNvPr>
          <p:cNvSpPr/>
          <p:nvPr/>
        </p:nvSpPr>
        <p:spPr>
          <a:xfrm>
            <a:off x="4281104" y="2649189"/>
            <a:ext cx="1371600" cy="1188720"/>
          </a:xfrm>
          <a:prstGeom prst="hexag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F3EA40C5-4E90-49B3-830B-14C3A1C1931B}"/>
              </a:ext>
            </a:extLst>
          </p:cNvPr>
          <p:cNvSpPr/>
          <p:nvPr/>
        </p:nvSpPr>
        <p:spPr>
          <a:xfrm>
            <a:off x="5484327" y="3237776"/>
            <a:ext cx="1371600" cy="1188720"/>
          </a:xfrm>
          <a:prstGeom prst="hexag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6AD9E95E-822A-4184-A8D6-01F25AF5B2B2}"/>
              </a:ext>
            </a:extLst>
          </p:cNvPr>
          <p:cNvGrpSpPr/>
          <p:nvPr/>
        </p:nvGrpSpPr>
        <p:grpSpPr>
          <a:xfrm>
            <a:off x="2557741" y="3831193"/>
            <a:ext cx="91917" cy="464137"/>
            <a:chOff x="1071880" y="2467856"/>
            <a:chExt cx="91917" cy="464137"/>
          </a:xfrm>
          <a:solidFill>
            <a:schemeClr val="accent3"/>
          </a:solidFill>
        </p:grpSpPr>
        <p:cxnSp>
          <p:nvCxnSpPr>
            <p:cNvPr id="24" name="Straight Connector 23">
              <a:extLst>
                <a:ext uri="{FF2B5EF4-FFF2-40B4-BE49-F238E27FC236}">
                  <a16:creationId xmlns:a16="http://schemas.microsoft.com/office/drawing/2014/main" id="{E42E43D2-8B50-4122-BCEA-CF60CA53331F}"/>
                </a:ext>
              </a:extLst>
            </p:cNvPr>
            <p:cNvCxnSpPr/>
            <p:nvPr/>
          </p:nvCxnSpPr>
          <p:spPr>
            <a:xfrm>
              <a:off x="1117600" y="2555405"/>
              <a:ext cx="0" cy="290975"/>
            </a:xfrm>
            <a:prstGeom prst="line">
              <a:avLst/>
            </a:prstGeom>
            <a:grpFill/>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205AD632-AAE2-41D6-930F-B680A0605398}"/>
                </a:ext>
              </a:extLst>
            </p:cNvPr>
            <p:cNvSpPr/>
            <p:nvPr/>
          </p:nvSpPr>
          <p:spPr>
            <a:xfrm>
              <a:off x="1072357" y="2467856"/>
              <a:ext cx="91440" cy="87549"/>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C328F99-FD53-486B-9D9E-13A783214D58}"/>
                </a:ext>
              </a:extLst>
            </p:cNvPr>
            <p:cNvSpPr/>
            <p:nvPr/>
          </p:nvSpPr>
          <p:spPr>
            <a:xfrm>
              <a:off x="1071880" y="2844444"/>
              <a:ext cx="91440" cy="87549"/>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F67C3E0F-2945-41CB-8327-2704AD5A42E9}"/>
              </a:ext>
            </a:extLst>
          </p:cNvPr>
          <p:cNvGrpSpPr/>
          <p:nvPr/>
        </p:nvGrpSpPr>
        <p:grpSpPr>
          <a:xfrm>
            <a:off x="3700593" y="2700925"/>
            <a:ext cx="91917" cy="464137"/>
            <a:chOff x="1071880" y="2467856"/>
            <a:chExt cx="91917" cy="464137"/>
          </a:xfrm>
          <a:solidFill>
            <a:schemeClr val="accent3"/>
          </a:solidFill>
        </p:grpSpPr>
        <p:cxnSp>
          <p:nvCxnSpPr>
            <p:cNvPr id="28" name="Straight Connector 27">
              <a:extLst>
                <a:ext uri="{FF2B5EF4-FFF2-40B4-BE49-F238E27FC236}">
                  <a16:creationId xmlns:a16="http://schemas.microsoft.com/office/drawing/2014/main" id="{3BBB81E4-2ECE-49C2-A93F-C87977509D38}"/>
                </a:ext>
              </a:extLst>
            </p:cNvPr>
            <p:cNvCxnSpPr/>
            <p:nvPr/>
          </p:nvCxnSpPr>
          <p:spPr>
            <a:xfrm>
              <a:off x="1117600" y="2555405"/>
              <a:ext cx="0" cy="290975"/>
            </a:xfrm>
            <a:prstGeom prst="line">
              <a:avLst/>
            </a:prstGeom>
            <a:grpFill/>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46B2BAB-8C32-4F06-A5FF-216D3808A6F9}"/>
                </a:ext>
              </a:extLst>
            </p:cNvPr>
            <p:cNvSpPr/>
            <p:nvPr/>
          </p:nvSpPr>
          <p:spPr>
            <a:xfrm>
              <a:off x="1072357" y="2467856"/>
              <a:ext cx="91440" cy="87549"/>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E5E6AC7-512D-4F82-952A-C0FE197B4DB0}"/>
                </a:ext>
              </a:extLst>
            </p:cNvPr>
            <p:cNvSpPr/>
            <p:nvPr/>
          </p:nvSpPr>
          <p:spPr>
            <a:xfrm>
              <a:off x="1071880" y="2844444"/>
              <a:ext cx="91440" cy="87549"/>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BA30002C-6E79-4EA3-AD02-C278FD3E662C}"/>
              </a:ext>
            </a:extLst>
          </p:cNvPr>
          <p:cNvGrpSpPr/>
          <p:nvPr/>
        </p:nvGrpSpPr>
        <p:grpSpPr>
          <a:xfrm>
            <a:off x="4952349" y="3918742"/>
            <a:ext cx="91917" cy="464137"/>
            <a:chOff x="1071880" y="2467856"/>
            <a:chExt cx="91917" cy="464137"/>
          </a:xfrm>
          <a:solidFill>
            <a:schemeClr val="accent3"/>
          </a:solidFill>
        </p:grpSpPr>
        <p:cxnSp>
          <p:nvCxnSpPr>
            <p:cNvPr id="32" name="Straight Connector 31">
              <a:extLst>
                <a:ext uri="{FF2B5EF4-FFF2-40B4-BE49-F238E27FC236}">
                  <a16:creationId xmlns:a16="http://schemas.microsoft.com/office/drawing/2014/main" id="{C15CDF3D-3970-4A62-8FF6-05B4DCF7F2AE}"/>
                </a:ext>
              </a:extLst>
            </p:cNvPr>
            <p:cNvCxnSpPr/>
            <p:nvPr/>
          </p:nvCxnSpPr>
          <p:spPr>
            <a:xfrm>
              <a:off x="1117600" y="2555405"/>
              <a:ext cx="0" cy="290975"/>
            </a:xfrm>
            <a:prstGeom prst="line">
              <a:avLst/>
            </a:prstGeom>
            <a:grpFill/>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F77A98B9-F973-42CA-AD72-0DEA145BD032}"/>
                </a:ext>
              </a:extLst>
            </p:cNvPr>
            <p:cNvSpPr/>
            <p:nvPr/>
          </p:nvSpPr>
          <p:spPr>
            <a:xfrm>
              <a:off x="1072357" y="2467856"/>
              <a:ext cx="91440" cy="87549"/>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221960EA-1BD4-49F6-B227-D6003DC93BE2}"/>
                </a:ext>
              </a:extLst>
            </p:cNvPr>
            <p:cNvSpPr/>
            <p:nvPr/>
          </p:nvSpPr>
          <p:spPr>
            <a:xfrm>
              <a:off x="1071880" y="2844444"/>
              <a:ext cx="91440" cy="87549"/>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2CB97036-9F23-4F84-86A7-979804B94FE5}"/>
              </a:ext>
            </a:extLst>
          </p:cNvPr>
          <p:cNvGrpSpPr/>
          <p:nvPr/>
        </p:nvGrpSpPr>
        <p:grpSpPr>
          <a:xfrm>
            <a:off x="6116440" y="2724182"/>
            <a:ext cx="91917" cy="464137"/>
            <a:chOff x="1071880" y="2467856"/>
            <a:chExt cx="91917" cy="464137"/>
          </a:xfrm>
          <a:solidFill>
            <a:schemeClr val="accent3"/>
          </a:solidFill>
        </p:grpSpPr>
        <p:cxnSp>
          <p:nvCxnSpPr>
            <p:cNvPr id="36" name="Straight Connector 35">
              <a:extLst>
                <a:ext uri="{FF2B5EF4-FFF2-40B4-BE49-F238E27FC236}">
                  <a16:creationId xmlns:a16="http://schemas.microsoft.com/office/drawing/2014/main" id="{886F9C63-30EE-44F0-8E90-F099A65A01FD}"/>
                </a:ext>
              </a:extLst>
            </p:cNvPr>
            <p:cNvCxnSpPr/>
            <p:nvPr/>
          </p:nvCxnSpPr>
          <p:spPr>
            <a:xfrm>
              <a:off x="1117600" y="2555405"/>
              <a:ext cx="0" cy="290975"/>
            </a:xfrm>
            <a:prstGeom prst="line">
              <a:avLst/>
            </a:prstGeom>
            <a:grpFill/>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215B2B05-3DCE-49D7-B719-5AAF5EAAED76}"/>
                </a:ext>
              </a:extLst>
            </p:cNvPr>
            <p:cNvSpPr/>
            <p:nvPr/>
          </p:nvSpPr>
          <p:spPr>
            <a:xfrm>
              <a:off x="1072357" y="2467856"/>
              <a:ext cx="91440" cy="87549"/>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2DDB527-85AC-4789-863C-1E139344C386}"/>
                </a:ext>
              </a:extLst>
            </p:cNvPr>
            <p:cNvSpPr/>
            <p:nvPr/>
          </p:nvSpPr>
          <p:spPr>
            <a:xfrm>
              <a:off x="1071880" y="2844444"/>
              <a:ext cx="91440" cy="87549"/>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9" name="Graphic 38" descr="Computer">
            <a:extLst>
              <a:ext uri="{FF2B5EF4-FFF2-40B4-BE49-F238E27FC236}">
                <a16:creationId xmlns:a16="http://schemas.microsoft.com/office/drawing/2014/main" id="{EDA1E738-81A4-4F51-8B91-98A75F9302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2665" y="2800530"/>
            <a:ext cx="731520" cy="731520"/>
          </a:xfrm>
          <a:prstGeom prst="rect">
            <a:avLst/>
          </a:prstGeom>
        </p:spPr>
      </p:pic>
      <p:pic>
        <p:nvPicPr>
          <p:cNvPr id="40" name="Graphic 39" descr="Network">
            <a:extLst>
              <a:ext uri="{FF2B5EF4-FFF2-40B4-BE49-F238E27FC236}">
                <a16:creationId xmlns:a16="http://schemas.microsoft.com/office/drawing/2014/main" id="{C174FC7A-955B-47DB-9C85-14D7CCCE48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0104" y="3454101"/>
            <a:ext cx="731520" cy="731520"/>
          </a:xfrm>
          <a:prstGeom prst="rect">
            <a:avLst/>
          </a:prstGeom>
        </p:spPr>
      </p:pic>
      <p:pic>
        <p:nvPicPr>
          <p:cNvPr id="41" name="Graphic 40" descr="Playbook">
            <a:extLst>
              <a:ext uri="{FF2B5EF4-FFF2-40B4-BE49-F238E27FC236}">
                <a16:creationId xmlns:a16="http://schemas.microsoft.com/office/drawing/2014/main" id="{2C41D972-9E47-414B-96CA-38AD3140EF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04518" y="3466323"/>
            <a:ext cx="731520" cy="731520"/>
          </a:xfrm>
          <a:prstGeom prst="rect">
            <a:avLst/>
          </a:prstGeom>
        </p:spPr>
      </p:pic>
      <p:pic>
        <p:nvPicPr>
          <p:cNvPr id="42" name="Graphic 41" descr="Server">
            <a:extLst>
              <a:ext uri="{FF2B5EF4-FFF2-40B4-BE49-F238E27FC236}">
                <a16:creationId xmlns:a16="http://schemas.microsoft.com/office/drawing/2014/main" id="{5743B955-C7EC-41E4-A066-116F54AE8D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12236" y="2857871"/>
            <a:ext cx="731520" cy="731520"/>
          </a:xfrm>
          <a:prstGeom prst="rect">
            <a:avLst/>
          </a:prstGeom>
        </p:spPr>
      </p:pic>
      <p:grpSp>
        <p:nvGrpSpPr>
          <p:cNvPr id="43" name="Group 42">
            <a:extLst>
              <a:ext uri="{FF2B5EF4-FFF2-40B4-BE49-F238E27FC236}">
                <a16:creationId xmlns:a16="http://schemas.microsoft.com/office/drawing/2014/main" id="{84E8F1DE-5E78-48BB-A94B-7B2F28CF0598}"/>
              </a:ext>
            </a:extLst>
          </p:cNvPr>
          <p:cNvGrpSpPr/>
          <p:nvPr/>
        </p:nvGrpSpPr>
        <p:grpSpPr>
          <a:xfrm>
            <a:off x="355592" y="693432"/>
            <a:ext cx="1438493" cy="1904843"/>
            <a:chOff x="4844429" y="2879677"/>
            <a:chExt cx="1438493" cy="1904843"/>
          </a:xfrm>
        </p:grpSpPr>
        <p:sp>
          <p:nvSpPr>
            <p:cNvPr id="44" name="Heptagon 43">
              <a:extLst>
                <a:ext uri="{FF2B5EF4-FFF2-40B4-BE49-F238E27FC236}">
                  <a16:creationId xmlns:a16="http://schemas.microsoft.com/office/drawing/2014/main" id="{81066A59-C34B-4F7A-876A-9855D8F82219}"/>
                </a:ext>
              </a:extLst>
            </p:cNvPr>
            <p:cNvSpPr/>
            <p:nvPr/>
          </p:nvSpPr>
          <p:spPr>
            <a:xfrm>
              <a:off x="5047261" y="3324558"/>
              <a:ext cx="1005840" cy="923544"/>
            </a:xfrm>
            <a:prstGeom prst="hept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Heptagon 44">
              <a:extLst>
                <a:ext uri="{FF2B5EF4-FFF2-40B4-BE49-F238E27FC236}">
                  <a16:creationId xmlns:a16="http://schemas.microsoft.com/office/drawing/2014/main" id="{2A0D047D-DC82-4439-B177-A5C8F5492E05}"/>
                </a:ext>
              </a:extLst>
            </p:cNvPr>
            <p:cNvSpPr/>
            <p:nvPr/>
          </p:nvSpPr>
          <p:spPr>
            <a:xfrm>
              <a:off x="4958361" y="3233906"/>
              <a:ext cx="1188720" cy="109728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ontent Placeholder 2">
              <a:extLst>
                <a:ext uri="{FF2B5EF4-FFF2-40B4-BE49-F238E27FC236}">
                  <a16:creationId xmlns:a16="http://schemas.microsoft.com/office/drawing/2014/main" id="{438D7458-290D-4C81-B87C-8C917DD14D6C}"/>
                </a:ext>
              </a:extLst>
            </p:cNvPr>
            <p:cNvSpPr txBox="1">
              <a:spLocks/>
            </p:cNvSpPr>
            <p:nvPr/>
          </p:nvSpPr>
          <p:spPr>
            <a:xfrm>
              <a:off x="4844429" y="2879677"/>
              <a:ext cx="1438493" cy="19048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6000" b="1" dirty="0">
                <a:solidFill>
                  <a:schemeClr val="bg1"/>
                </a:solidFill>
              </a:endParaRPr>
            </a:p>
          </p:txBody>
        </p:sp>
      </p:grpSp>
      <p:pic>
        <p:nvPicPr>
          <p:cNvPr id="48" name="Graphic 47" descr="Braille">
            <a:extLst>
              <a:ext uri="{FF2B5EF4-FFF2-40B4-BE49-F238E27FC236}">
                <a16:creationId xmlns:a16="http://schemas.microsoft.com/office/drawing/2014/main" id="{04CC16F3-08EA-4E42-8198-3499FE547A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164" y="1217730"/>
            <a:ext cx="822960" cy="822960"/>
          </a:xfrm>
          <a:prstGeom prst="rect">
            <a:avLst/>
          </a:prstGeom>
        </p:spPr>
      </p:pic>
      <p:sp>
        <p:nvSpPr>
          <p:cNvPr id="50" name="Title 1">
            <a:extLst>
              <a:ext uri="{FF2B5EF4-FFF2-40B4-BE49-F238E27FC236}">
                <a16:creationId xmlns:a16="http://schemas.microsoft.com/office/drawing/2014/main" id="{02450FCF-D8CE-43ED-93BB-A7861581E64E}"/>
              </a:ext>
            </a:extLst>
          </p:cNvPr>
          <p:cNvSpPr txBox="1">
            <a:spLocks/>
          </p:cNvSpPr>
          <p:nvPr/>
        </p:nvSpPr>
        <p:spPr>
          <a:xfrm>
            <a:off x="628650" y="376054"/>
            <a:ext cx="8159758"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t>ERA RSCD Required Documents for New Submissions</a:t>
            </a:r>
          </a:p>
        </p:txBody>
      </p:sp>
    </p:spTree>
    <p:extLst>
      <p:ext uri="{BB962C8B-B14F-4D97-AF65-F5344CB8AC3E}">
        <p14:creationId xmlns:p14="http://schemas.microsoft.com/office/powerpoint/2010/main" val="332224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506B48-4688-49B9-89D6-BD3356239294}"/>
              </a:ext>
            </a:extLst>
          </p:cNvPr>
          <p:cNvSpPr>
            <a:spLocks noGrp="1"/>
          </p:cNvSpPr>
          <p:nvPr>
            <p:ph type="sldNum" sz="quarter" idx="12"/>
          </p:nvPr>
        </p:nvSpPr>
        <p:spPr/>
        <p:txBody>
          <a:bodyPr/>
          <a:lstStyle/>
          <a:p>
            <a:fld id="{E573346A-FCA4-684E-8D18-26E8324063ED}" type="slidenum">
              <a:rPr lang="en-US" smtClean="0"/>
              <a:t>13</a:t>
            </a:fld>
            <a:endParaRPr lang="en-US" dirty="0"/>
          </a:p>
        </p:txBody>
      </p:sp>
      <p:sp>
        <p:nvSpPr>
          <p:cNvPr id="5" name="Footer Placeholder 4">
            <a:extLst>
              <a:ext uri="{FF2B5EF4-FFF2-40B4-BE49-F238E27FC236}">
                <a16:creationId xmlns:a16="http://schemas.microsoft.com/office/drawing/2014/main" id="{11BB3784-D07B-4184-839F-E1377CDBC7AA}"/>
              </a:ext>
            </a:extLst>
          </p:cNvPr>
          <p:cNvSpPr>
            <a:spLocks noGrp="1"/>
          </p:cNvSpPr>
          <p:nvPr>
            <p:ph type="ftr" sz="quarter" idx="3"/>
          </p:nvPr>
        </p:nvSpPr>
        <p:spPr/>
        <p:txBody>
          <a:bodyPr/>
          <a:lstStyle/>
          <a:p>
            <a:pPr algn="l"/>
            <a:r>
              <a:rPr lang="en-US" dirty="0"/>
              <a:t>FOR INTERNAL USE ONLY		Office of Information and Technology</a:t>
            </a:r>
          </a:p>
        </p:txBody>
      </p:sp>
      <p:sp>
        <p:nvSpPr>
          <p:cNvPr id="10" name="Title 1">
            <a:extLst>
              <a:ext uri="{FF2B5EF4-FFF2-40B4-BE49-F238E27FC236}">
                <a16:creationId xmlns:a16="http://schemas.microsoft.com/office/drawing/2014/main" id="{498A655A-58E4-4B94-B0AF-4B8C2A475B72}"/>
              </a:ext>
            </a:extLst>
          </p:cNvPr>
          <p:cNvSpPr txBox="1">
            <a:spLocks/>
          </p:cNvSpPr>
          <p:nvPr/>
        </p:nvSpPr>
        <p:spPr>
          <a:xfrm>
            <a:off x="635885" y="190448"/>
            <a:ext cx="8159758"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t>RSCD Vendor Workbook</a:t>
            </a:r>
            <a:r>
              <a:rPr lang="en-US" i="1" dirty="0">
                <a:solidFill>
                  <a:srgbClr val="FF0000"/>
                </a:solidFill>
              </a:rPr>
              <a:t> </a:t>
            </a:r>
            <a:endParaRPr lang="en-US" dirty="0"/>
          </a:p>
        </p:txBody>
      </p:sp>
      <p:sp>
        <p:nvSpPr>
          <p:cNvPr id="13" name="Rectangle: Rounded Corners 12">
            <a:extLst>
              <a:ext uri="{FF2B5EF4-FFF2-40B4-BE49-F238E27FC236}">
                <a16:creationId xmlns:a16="http://schemas.microsoft.com/office/drawing/2014/main" id="{47BE71D4-781C-42A9-874A-760589279170}"/>
              </a:ext>
            </a:extLst>
          </p:cNvPr>
          <p:cNvSpPr/>
          <p:nvPr/>
        </p:nvSpPr>
        <p:spPr>
          <a:xfrm>
            <a:off x="356081" y="3696859"/>
            <a:ext cx="3080800" cy="18149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rPr>
              <a:t>Note: </a:t>
            </a:r>
            <a:r>
              <a:rPr lang="en-US" sz="1400" dirty="0">
                <a:solidFill>
                  <a:schemeClr val="tx1"/>
                </a:solidFill>
              </a:rPr>
              <a:t>Business Owner/PI completes Yellow fields; Vendors complete the Green fields.</a:t>
            </a:r>
          </a:p>
        </p:txBody>
      </p:sp>
      <p:sp>
        <p:nvSpPr>
          <p:cNvPr id="15" name="Rectangle: Rounded Corners 14">
            <a:extLst>
              <a:ext uri="{FF2B5EF4-FFF2-40B4-BE49-F238E27FC236}">
                <a16:creationId xmlns:a16="http://schemas.microsoft.com/office/drawing/2014/main" id="{8CAC47E1-00BB-413C-B7E8-D032648F4CFF}"/>
              </a:ext>
            </a:extLst>
          </p:cNvPr>
          <p:cNvSpPr/>
          <p:nvPr/>
        </p:nvSpPr>
        <p:spPr>
          <a:xfrm>
            <a:off x="874720" y="1076172"/>
            <a:ext cx="2566326" cy="9144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7EE2D1F-C9BE-4E1E-85CD-280E8699C054}"/>
              </a:ext>
            </a:extLst>
          </p:cNvPr>
          <p:cNvSpPr/>
          <p:nvPr/>
        </p:nvSpPr>
        <p:spPr>
          <a:xfrm>
            <a:off x="1057466" y="992521"/>
            <a:ext cx="2455500" cy="1028423"/>
          </a:xfrm>
          <a:prstGeom prst="rect">
            <a:avLst/>
          </a:prstGeom>
        </p:spPr>
        <p:txBody>
          <a:bodyPr wrap="square">
            <a:spAutoFit/>
          </a:bodyPr>
          <a:lstStyle/>
          <a:p>
            <a:pPr>
              <a:lnSpc>
                <a:spcPct val="150000"/>
              </a:lnSpc>
            </a:pPr>
            <a:r>
              <a:rPr lang="en-US" sz="1400" b="1" dirty="0"/>
              <a:t>Complete Tab 1 – </a:t>
            </a:r>
          </a:p>
          <a:p>
            <a:pPr>
              <a:lnSpc>
                <a:spcPct val="150000"/>
              </a:lnSpc>
            </a:pPr>
            <a:r>
              <a:rPr lang="en-US" sz="1400" dirty="0"/>
              <a:t>Pre-Implementation</a:t>
            </a:r>
            <a:br>
              <a:rPr lang="en-US" sz="1400" dirty="0"/>
            </a:br>
            <a:r>
              <a:rPr lang="en-US" sz="1400" dirty="0"/>
              <a:t>Questions (PIQ) </a:t>
            </a:r>
          </a:p>
        </p:txBody>
      </p:sp>
      <p:sp>
        <p:nvSpPr>
          <p:cNvPr id="24" name="TextBox 23">
            <a:extLst>
              <a:ext uri="{FF2B5EF4-FFF2-40B4-BE49-F238E27FC236}">
                <a16:creationId xmlns:a16="http://schemas.microsoft.com/office/drawing/2014/main" id="{E9CB7E0D-B9AA-4C47-848C-EFF8F3E2D2B6}"/>
              </a:ext>
            </a:extLst>
          </p:cNvPr>
          <p:cNvSpPr txBox="1"/>
          <p:nvPr/>
        </p:nvSpPr>
        <p:spPr>
          <a:xfrm>
            <a:off x="3615403" y="702972"/>
            <a:ext cx="5360817" cy="400110"/>
          </a:xfrm>
          <a:prstGeom prst="rect">
            <a:avLst/>
          </a:prstGeom>
          <a:solidFill>
            <a:schemeClr val="bg1"/>
          </a:solidFill>
          <a:ln>
            <a:solidFill>
              <a:schemeClr val="accent1">
                <a:lumMod val="50000"/>
              </a:schemeClr>
            </a:solidFill>
          </a:ln>
        </p:spPr>
        <p:txBody>
          <a:bodyPr wrap="square" rtlCol="0">
            <a:spAutoFit/>
          </a:bodyPr>
          <a:lstStyle/>
          <a:p>
            <a:r>
              <a:rPr lang="en-US" sz="2000" b="1" dirty="0"/>
              <a:t>Tab 1: PIQ</a:t>
            </a:r>
          </a:p>
        </p:txBody>
      </p:sp>
      <p:grpSp>
        <p:nvGrpSpPr>
          <p:cNvPr id="31" name="Group 30">
            <a:extLst>
              <a:ext uri="{FF2B5EF4-FFF2-40B4-BE49-F238E27FC236}">
                <a16:creationId xmlns:a16="http://schemas.microsoft.com/office/drawing/2014/main" id="{9C83D0C9-9FE2-4B34-9DE6-25EA6C50B2CF}"/>
              </a:ext>
            </a:extLst>
          </p:cNvPr>
          <p:cNvGrpSpPr/>
          <p:nvPr/>
        </p:nvGrpSpPr>
        <p:grpSpPr>
          <a:xfrm>
            <a:off x="867417" y="2440817"/>
            <a:ext cx="2569464" cy="878207"/>
            <a:chOff x="672173" y="1827409"/>
            <a:chExt cx="2569464" cy="878207"/>
          </a:xfrm>
        </p:grpSpPr>
        <p:sp>
          <p:nvSpPr>
            <p:cNvPr id="32" name="Rectangle: Rounded Corners 31">
              <a:extLst>
                <a:ext uri="{FF2B5EF4-FFF2-40B4-BE49-F238E27FC236}">
                  <a16:creationId xmlns:a16="http://schemas.microsoft.com/office/drawing/2014/main" id="{79E5BEEA-7A5B-45E0-B89C-A91C62B3E783}"/>
                </a:ext>
              </a:extLst>
            </p:cNvPr>
            <p:cNvSpPr/>
            <p:nvPr/>
          </p:nvSpPr>
          <p:spPr>
            <a:xfrm>
              <a:off x="672173" y="1827409"/>
              <a:ext cx="2569464" cy="75085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969D41E-989E-4543-8AAA-F9FA563D62F8}"/>
                </a:ext>
              </a:extLst>
            </p:cNvPr>
            <p:cNvSpPr/>
            <p:nvPr/>
          </p:nvSpPr>
          <p:spPr>
            <a:xfrm>
              <a:off x="899205" y="2000358"/>
              <a:ext cx="2092849" cy="705258"/>
            </a:xfrm>
            <a:prstGeom prst="rect">
              <a:avLst/>
            </a:prstGeom>
          </p:spPr>
          <p:txBody>
            <a:bodyPr wrap="square">
              <a:spAutoFit/>
            </a:bodyPr>
            <a:lstStyle/>
            <a:p>
              <a:pPr>
                <a:lnSpc>
                  <a:spcPct val="150000"/>
                </a:lnSpc>
              </a:pPr>
              <a:r>
                <a:rPr lang="en-US" sz="1400" b="1" dirty="0"/>
                <a:t>PIQ is signed </a:t>
              </a:r>
            </a:p>
            <a:p>
              <a:pPr>
                <a:lnSpc>
                  <a:spcPct val="150000"/>
                </a:lnSpc>
              </a:pPr>
              <a:endParaRPr lang="en-US" sz="1400" dirty="0"/>
            </a:p>
          </p:txBody>
        </p:sp>
      </p:grpSp>
      <p:grpSp>
        <p:nvGrpSpPr>
          <p:cNvPr id="38" name="Group 37">
            <a:extLst>
              <a:ext uri="{FF2B5EF4-FFF2-40B4-BE49-F238E27FC236}">
                <a16:creationId xmlns:a16="http://schemas.microsoft.com/office/drawing/2014/main" id="{814AA635-8912-4F85-B99E-ACE6C979A695}"/>
              </a:ext>
            </a:extLst>
          </p:cNvPr>
          <p:cNvGrpSpPr/>
          <p:nvPr/>
        </p:nvGrpSpPr>
        <p:grpSpPr>
          <a:xfrm>
            <a:off x="275118" y="1184110"/>
            <a:ext cx="786384" cy="667512"/>
            <a:chOff x="-2025989" y="4068771"/>
            <a:chExt cx="786384" cy="667512"/>
          </a:xfrm>
        </p:grpSpPr>
        <p:sp>
          <p:nvSpPr>
            <p:cNvPr id="36" name="Hexagon 35">
              <a:extLst>
                <a:ext uri="{FF2B5EF4-FFF2-40B4-BE49-F238E27FC236}">
                  <a16:creationId xmlns:a16="http://schemas.microsoft.com/office/drawing/2014/main" id="{AF8D2650-7187-4B15-8D9E-7AB2B912A5F6}"/>
                </a:ext>
              </a:extLst>
            </p:cNvPr>
            <p:cNvSpPr/>
            <p:nvPr/>
          </p:nvSpPr>
          <p:spPr>
            <a:xfrm>
              <a:off x="-2025989" y="4068771"/>
              <a:ext cx="786384" cy="667512"/>
            </a:xfrm>
            <a:prstGeom prst="hexag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Graphic 36" descr="Playbook">
              <a:extLst>
                <a:ext uri="{FF2B5EF4-FFF2-40B4-BE49-F238E27FC236}">
                  <a16:creationId xmlns:a16="http://schemas.microsoft.com/office/drawing/2014/main" id="{3D67263A-B9E2-4D3A-8E69-BB1DA610AD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7117" y="4128207"/>
              <a:ext cx="548640" cy="548640"/>
            </a:xfrm>
            <a:prstGeom prst="rect">
              <a:avLst/>
            </a:prstGeom>
          </p:spPr>
        </p:pic>
      </p:grpSp>
      <p:grpSp>
        <p:nvGrpSpPr>
          <p:cNvPr id="39" name="Group 38">
            <a:extLst>
              <a:ext uri="{FF2B5EF4-FFF2-40B4-BE49-F238E27FC236}">
                <a16:creationId xmlns:a16="http://schemas.microsoft.com/office/drawing/2014/main" id="{8B4A5FF5-044B-49FA-A554-A43CE0E1F004}"/>
              </a:ext>
            </a:extLst>
          </p:cNvPr>
          <p:cNvGrpSpPr/>
          <p:nvPr/>
        </p:nvGrpSpPr>
        <p:grpSpPr>
          <a:xfrm>
            <a:off x="264523" y="2478229"/>
            <a:ext cx="786384" cy="667512"/>
            <a:chOff x="-2025989" y="4068771"/>
            <a:chExt cx="786384" cy="667512"/>
          </a:xfrm>
        </p:grpSpPr>
        <p:sp>
          <p:nvSpPr>
            <p:cNvPr id="40" name="Hexagon 39">
              <a:extLst>
                <a:ext uri="{FF2B5EF4-FFF2-40B4-BE49-F238E27FC236}">
                  <a16:creationId xmlns:a16="http://schemas.microsoft.com/office/drawing/2014/main" id="{5E0AF2DE-0F8A-40F8-BC89-D7D6960E2124}"/>
                </a:ext>
              </a:extLst>
            </p:cNvPr>
            <p:cNvSpPr/>
            <p:nvPr/>
          </p:nvSpPr>
          <p:spPr>
            <a:xfrm>
              <a:off x="-2025989" y="4068771"/>
              <a:ext cx="786384" cy="667512"/>
            </a:xfrm>
            <a:prstGeom prst="hexag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Graphic 40" descr="Playbook">
              <a:extLst>
                <a:ext uri="{FF2B5EF4-FFF2-40B4-BE49-F238E27FC236}">
                  <a16:creationId xmlns:a16="http://schemas.microsoft.com/office/drawing/2014/main" id="{79021823-E4E2-4896-B00D-3D96A72256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7117" y="4128207"/>
              <a:ext cx="548640" cy="548640"/>
            </a:xfrm>
            <a:prstGeom prst="rect">
              <a:avLst/>
            </a:prstGeom>
          </p:spPr>
        </p:pic>
      </p:grpSp>
      <p:pic>
        <p:nvPicPr>
          <p:cNvPr id="2" name="Picture 1">
            <a:extLst>
              <a:ext uri="{FF2B5EF4-FFF2-40B4-BE49-F238E27FC236}">
                <a16:creationId xmlns:a16="http://schemas.microsoft.com/office/drawing/2014/main" id="{D2FB0E7C-A746-4977-8923-DAFA6712AF80}"/>
              </a:ext>
            </a:extLst>
          </p:cNvPr>
          <p:cNvPicPr>
            <a:picLocks noChangeAspect="1"/>
          </p:cNvPicPr>
          <p:nvPr/>
        </p:nvPicPr>
        <p:blipFill>
          <a:blip r:embed="rId4"/>
          <a:stretch>
            <a:fillRect/>
          </a:stretch>
        </p:blipFill>
        <p:spPr>
          <a:xfrm>
            <a:off x="701093" y="4665138"/>
            <a:ext cx="2390775" cy="619125"/>
          </a:xfrm>
          <a:prstGeom prst="rect">
            <a:avLst/>
          </a:prstGeom>
          <a:ln>
            <a:solidFill>
              <a:schemeClr val="tx1"/>
            </a:solidFill>
          </a:ln>
        </p:spPr>
      </p:pic>
      <p:pic>
        <p:nvPicPr>
          <p:cNvPr id="3" name="Picture 2">
            <a:extLst>
              <a:ext uri="{FF2B5EF4-FFF2-40B4-BE49-F238E27FC236}">
                <a16:creationId xmlns:a16="http://schemas.microsoft.com/office/drawing/2014/main" id="{8F739973-93B7-43DE-BBE6-DD5477120785}"/>
              </a:ext>
            </a:extLst>
          </p:cNvPr>
          <p:cNvPicPr>
            <a:picLocks noChangeAspect="1"/>
          </p:cNvPicPr>
          <p:nvPr/>
        </p:nvPicPr>
        <p:blipFill>
          <a:blip r:embed="rId5"/>
          <a:stretch>
            <a:fillRect/>
          </a:stretch>
        </p:blipFill>
        <p:spPr>
          <a:xfrm>
            <a:off x="3623792" y="1103082"/>
            <a:ext cx="5360817" cy="4925207"/>
          </a:xfrm>
          <a:prstGeom prst="rect">
            <a:avLst/>
          </a:prstGeom>
          <a:ln>
            <a:solidFill>
              <a:schemeClr val="tx1"/>
            </a:solidFill>
          </a:ln>
        </p:spPr>
      </p:pic>
    </p:spTree>
    <p:extLst>
      <p:ext uri="{BB962C8B-B14F-4D97-AF65-F5344CB8AC3E}">
        <p14:creationId xmlns:p14="http://schemas.microsoft.com/office/powerpoint/2010/main" val="2111836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2023CE2-1946-421D-9323-4EA9F66D2D4E}"/>
              </a:ext>
            </a:extLst>
          </p:cNvPr>
          <p:cNvSpPr txBox="1"/>
          <p:nvPr/>
        </p:nvSpPr>
        <p:spPr>
          <a:xfrm>
            <a:off x="3418108" y="897262"/>
            <a:ext cx="5578583" cy="400110"/>
          </a:xfrm>
          <a:prstGeom prst="rect">
            <a:avLst/>
          </a:prstGeom>
          <a:solidFill>
            <a:schemeClr val="bg1"/>
          </a:solidFill>
          <a:ln>
            <a:solidFill>
              <a:schemeClr val="accent1">
                <a:lumMod val="50000"/>
              </a:schemeClr>
            </a:solidFill>
          </a:ln>
        </p:spPr>
        <p:txBody>
          <a:bodyPr wrap="square" rtlCol="0">
            <a:spAutoFit/>
          </a:bodyPr>
          <a:lstStyle/>
          <a:p>
            <a:r>
              <a:rPr lang="en-US" sz="2000" b="1" dirty="0"/>
              <a:t>Tab 2: Device Questions</a:t>
            </a:r>
          </a:p>
        </p:txBody>
      </p:sp>
      <p:sp>
        <p:nvSpPr>
          <p:cNvPr id="4" name="Slide Number Placeholder 3">
            <a:extLst>
              <a:ext uri="{FF2B5EF4-FFF2-40B4-BE49-F238E27FC236}">
                <a16:creationId xmlns:a16="http://schemas.microsoft.com/office/drawing/2014/main" id="{CB506B48-4688-49B9-89D6-BD3356239294}"/>
              </a:ext>
            </a:extLst>
          </p:cNvPr>
          <p:cNvSpPr>
            <a:spLocks noGrp="1"/>
          </p:cNvSpPr>
          <p:nvPr>
            <p:ph type="sldNum" sz="quarter" idx="12"/>
          </p:nvPr>
        </p:nvSpPr>
        <p:spPr/>
        <p:txBody>
          <a:bodyPr/>
          <a:lstStyle/>
          <a:p>
            <a:fld id="{E573346A-FCA4-684E-8D18-26E8324063ED}" type="slidenum">
              <a:rPr lang="en-US" smtClean="0"/>
              <a:t>14</a:t>
            </a:fld>
            <a:endParaRPr lang="en-US" dirty="0"/>
          </a:p>
        </p:txBody>
      </p:sp>
      <p:sp>
        <p:nvSpPr>
          <p:cNvPr id="5" name="Footer Placeholder 4">
            <a:extLst>
              <a:ext uri="{FF2B5EF4-FFF2-40B4-BE49-F238E27FC236}">
                <a16:creationId xmlns:a16="http://schemas.microsoft.com/office/drawing/2014/main" id="{11BB3784-D07B-4184-839F-E1377CDBC7AA}"/>
              </a:ext>
            </a:extLst>
          </p:cNvPr>
          <p:cNvSpPr>
            <a:spLocks noGrp="1"/>
          </p:cNvSpPr>
          <p:nvPr>
            <p:ph type="ftr" sz="quarter" idx="3"/>
          </p:nvPr>
        </p:nvSpPr>
        <p:spPr/>
        <p:txBody>
          <a:bodyPr/>
          <a:lstStyle/>
          <a:p>
            <a:pPr algn="l"/>
            <a:r>
              <a:rPr lang="en-US" dirty="0"/>
              <a:t>FOR INTERNAL USE ONLY		Office of Information and Technology</a:t>
            </a:r>
          </a:p>
        </p:txBody>
      </p:sp>
      <p:pic>
        <p:nvPicPr>
          <p:cNvPr id="6" name="Picture 5">
            <a:extLst>
              <a:ext uri="{FF2B5EF4-FFF2-40B4-BE49-F238E27FC236}">
                <a16:creationId xmlns:a16="http://schemas.microsoft.com/office/drawing/2014/main" id="{1CE70318-36DE-4EF1-97FE-49FB788A8CE8}"/>
              </a:ext>
            </a:extLst>
          </p:cNvPr>
          <p:cNvPicPr>
            <a:picLocks noChangeAspect="1"/>
          </p:cNvPicPr>
          <p:nvPr/>
        </p:nvPicPr>
        <p:blipFill>
          <a:blip r:embed="rId2"/>
          <a:stretch>
            <a:fillRect/>
          </a:stretch>
        </p:blipFill>
        <p:spPr>
          <a:xfrm>
            <a:off x="3426497" y="1233181"/>
            <a:ext cx="5556031" cy="4637531"/>
          </a:xfrm>
          <a:prstGeom prst="rect">
            <a:avLst/>
          </a:prstGeom>
        </p:spPr>
      </p:pic>
      <p:sp>
        <p:nvSpPr>
          <p:cNvPr id="11" name="Title 1">
            <a:extLst>
              <a:ext uri="{FF2B5EF4-FFF2-40B4-BE49-F238E27FC236}">
                <a16:creationId xmlns:a16="http://schemas.microsoft.com/office/drawing/2014/main" id="{C77EBA7D-3403-401E-B84C-547D58B83850}"/>
              </a:ext>
            </a:extLst>
          </p:cNvPr>
          <p:cNvSpPr txBox="1">
            <a:spLocks/>
          </p:cNvSpPr>
          <p:nvPr/>
        </p:nvSpPr>
        <p:spPr>
          <a:xfrm>
            <a:off x="628650" y="376054"/>
            <a:ext cx="8159758"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t>RSCD Vendor Workbook</a:t>
            </a:r>
          </a:p>
        </p:txBody>
      </p:sp>
      <p:sp>
        <p:nvSpPr>
          <p:cNvPr id="20" name="Rectangle: Rounded Corners 19">
            <a:extLst>
              <a:ext uri="{FF2B5EF4-FFF2-40B4-BE49-F238E27FC236}">
                <a16:creationId xmlns:a16="http://schemas.microsoft.com/office/drawing/2014/main" id="{BB17D722-EEF8-48AB-A6A5-A98F1730DBFA}"/>
              </a:ext>
            </a:extLst>
          </p:cNvPr>
          <p:cNvSpPr/>
          <p:nvPr/>
        </p:nvSpPr>
        <p:spPr>
          <a:xfrm>
            <a:off x="242707" y="2522207"/>
            <a:ext cx="3008300" cy="496489"/>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Note: Vendor Support will be needed to  complete.</a:t>
            </a:r>
          </a:p>
        </p:txBody>
      </p:sp>
      <p:grpSp>
        <p:nvGrpSpPr>
          <p:cNvPr id="21" name="Group 20">
            <a:extLst>
              <a:ext uri="{FF2B5EF4-FFF2-40B4-BE49-F238E27FC236}">
                <a16:creationId xmlns:a16="http://schemas.microsoft.com/office/drawing/2014/main" id="{ED4366AE-C980-446C-8F36-227155BDC1CD}"/>
              </a:ext>
            </a:extLst>
          </p:cNvPr>
          <p:cNvGrpSpPr/>
          <p:nvPr/>
        </p:nvGrpSpPr>
        <p:grpSpPr>
          <a:xfrm>
            <a:off x="706662" y="1560515"/>
            <a:ext cx="2569464" cy="709309"/>
            <a:chOff x="672173" y="1827409"/>
            <a:chExt cx="2569464" cy="709309"/>
          </a:xfrm>
        </p:grpSpPr>
        <p:sp>
          <p:nvSpPr>
            <p:cNvPr id="22" name="Rectangle: Rounded Corners 21">
              <a:extLst>
                <a:ext uri="{FF2B5EF4-FFF2-40B4-BE49-F238E27FC236}">
                  <a16:creationId xmlns:a16="http://schemas.microsoft.com/office/drawing/2014/main" id="{6E73B8AE-0347-4FFC-9AD0-E2EA99ED7557}"/>
                </a:ext>
              </a:extLst>
            </p:cNvPr>
            <p:cNvSpPr/>
            <p:nvPr/>
          </p:nvSpPr>
          <p:spPr>
            <a:xfrm>
              <a:off x="672173" y="1827409"/>
              <a:ext cx="2569464" cy="70930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D437B38-4DF1-472B-9100-23E60C8979B8}"/>
                </a:ext>
              </a:extLst>
            </p:cNvPr>
            <p:cNvSpPr/>
            <p:nvPr/>
          </p:nvSpPr>
          <p:spPr>
            <a:xfrm>
              <a:off x="899205" y="1831460"/>
              <a:ext cx="2092849" cy="705258"/>
            </a:xfrm>
            <a:prstGeom prst="rect">
              <a:avLst/>
            </a:prstGeom>
          </p:spPr>
          <p:txBody>
            <a:bodyPr wrap="square">
              <a:spAutoFit/>
            </a:bodyPr>
            <a:lstStyle/>
            <a:p>
              <a:pPr>
                <a:lnSpc>
                  <a:spcPct val="150000"/>
                </a:lnSpc>
              </a:pPr>
              <a:r>
                <a:rPr lang="en-US" sz="1400" b="1" dirty="0"/>
                <a:t>Complete Tab 2 </a:t>
              </a:r>
              <a:r>
                <a:rPr lang="en-US" sz="1400" dirty="0"/>
                <a:t>– </a:t>
              </a:r>
              <a:br>
                <a:rPr lang="en-US" sz="1400" dirty="0"/>
              </a:br>
              <a:r>
                <a:rPr lang="en-US" sz="1400" dirty="0"/>
                <a:t>Device Questions (DQ)</a:t>
              </a:r>
            </a:p>
          </p:txBody>
        </p:sp>
      </p:grpSp>
      <p:grpSp>
        <p:nvGrpSpPr>
          <p:cNvPr id="26" name="Group 25">
            <a:extLst>
              <a:ext uri="{FF2B5EF4-FFF2-40B4-BE49-F238E27FC236}">
                <a16:creationId xmlns:a16="http://schemas.microsoft.com/office/drawing/2014/main" id="{B849D2BD-0E8D-452D-82DF-443E8A10D7FA}"/>
              </a:ext>
            </a:extLst>
          </p:cNvPr>
          <p:cNvGrpSpPr/>
          <p:nvPr/>
        </p:nvGrpSpPr>
        <p:grpSpPr>
          <a:xfrm>
            <a:off x="147310" y="1583439"/>
            <a:ext cx="786384" cy="667512"/>
            <a:chOff x="-2025989" y="4068771"/>
            <a:chExt cx="786384" cy="667512"/>
          </a:xfrm>
        </p:grpSpPr>
        <p:sp>
          <p:nvSpPr>
            <p:cNvPr id="27" name="Hexagon 26">
              <a:extLst>
                <a:ext uri="{FF2B5EF4-FFF2-40B4-BE49-F238E27FC236}">
                  <a16:creationId xmlns:a16="http://schemas.microsoft.com/office/drawing/2014/main" id="{ADACD178-87A5-4B6B-9271-FE743F4C6ED5}"/>
                </a:ext>
              </a:extLst>
            </p:cNvPr>
            <p:cNvSpPr/>
            <p:nvPr/>
          </p:nvSpPr>
          <p:spPr>
            <a:xfrm>
              <a:off x="-2025989" y="4068771"/>
              <a:ext cx="786384" cy="667512"/>
            </a:xfrm>
            <a:prstGeom prst="hexag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descr="Playbook">
              <a:extLst>
                <a:ext uri="{FF2B5EF4-FFF2-40B4-BE49-F238E27FC236}">
                  <a16:creationId xmlns:a16="http://schemas.microsoft.com/office/drawing/2014/main" id="{FB5368C0-D241-47B9-B2D3-679FDB7322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7117" y="4128207"/>
              <a:ext cx="548640" cy="548640"/>
            </a:xfrm>
            <a:prstGeom prst="rect">
              <a:avLst/>
            </a:prstGeom>
          </p:spPr>
        </p:pic>
      </p:grpSp>
      <p:sp>
        <p:nvSpPr>
          <p:cNvPr id="16" name="Rectangle: Rounded Corners 15">
            <a:extLst>
              <a:ext uri="{FF2B5EF4-FFF2-40B4-BE49-F238E27FC236}">
                <a16:creationId xmlns:a16="http://schemas.microsoft.com/office/drawing/2014/main" id="{7EC5C9F1-4AEE-4A6D-B61E-8B165E975E06}"/>
              </a:ext>
            </a:extLst>
          </p:cNvPr>
          <p:cNvSpPr/>
          <p:nvPr/>
        </p:nvSpPr>
        <p:spPr>
          <a:xfrm>
            <a:off x="239177" y="3241566"/>
            <a:ext cx="3080800" cy="157875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rPr>
              <a:t>Note: </a:t>
            </a:r>
            <a:r>
              <a:rPr lang="en-US" sz="1400" dirty="0">
                <a:solidFill>
                  <a:schemeClr val="tx1"/>
                </a:solidFill>
              </a:rPr>
              <a:t>Vendors complete the Green fields.</a:t>
            </a:r>
          </a:p>
        </p:txBody>
      </p:sp>
      <p:pic>
        <p:nvPicPr>
          <p:cNvPr id="17" name="Picture 16">
            <a:extLst>
              <a:ext uri="{FF2B5EF4-FFF2-40B4-BE49-F238E27FC236}">
                <a16:creationId xmlns:a16="http://schemas.microsoft.com/office/drawing/2014/main" id="{1EC55A3D-3E01-46E8-9873-2EB563C8BB69}"/>
              </a:ext>
            </a:extLst>
          </p:cNvPr>
          <p:cNvPicPr>
            <a:picLocks noChangeAspect="1"/>
          </p:cNvPicPr>
          <p:nvPr/>
        </p:nvPicPr>
        <p:blipFill>
          <a:blip r:embed="rId5"/>
          <a:stretch>
            <a:fillRect/>
          </a:stretch>
        </p:blipFill>
        <p:spPr>
          <a:xfrm>
            <a:off x="584189" y="3990628"/>
            <a:ext cx="2390775" cy="619125"/>
          </a:xfrm>
          <a:prstGeom prst="rect">
            <a:avLst/>
          </a:prstGeom>
          <a:ln>
            <a:solidFill>
              <a:schemeClr val="tx1"/>
            </a:solidFill>
          </a:ln>
        </p:spPr>
      </p:pic>
      <p:pic>
        <p:nvPicPr>
          <p:cNvPr id="2" name="Picture 1">
            <a:extLst>
              <a:ext uri="{FF2B5EF4-FFF2-40B4-BE49-F238E27FC236}">
                <a16:creationId xmlns:a16="http://schemas.microsoft.com/office/drawing/2014/main" id="{13B3CFBF-9B2B-4944-B452-4973BF24787D}"/>
              </a:ext>
            </a:extLst>
          </p:cNvPr>
          <p:cNvPicPr>
            <a:picLocks noChangeAspect="1"/>
          </p:cNvPicPr>
          <p:nvPr/>
        </p:nvPicPr>
        <p:blipFill>
          <a:blip r:embed="rId6"/>
          <a:stretch>
            <a:fillRect/>
          </a:stretch>
        </p:blipFill>
        <p:spPr>
          <a:xfrm>
            <a:off x="3426497" y="1218155"/>
            <a:ext cx="5570194" cy="4810134"/>
          </a:xfrm>
          <a:prstGeom prst="rect">
            <a:avLst/>
          </a:prstGeom>
          <a:ln>
            <a:solidFill>
              <a:schemeClr val="tx1"/>
            </a:solidFill>
          </a:ln>
        </p:spPr>
      </p:pic>
    </p:spTree>
    <p:extLst>
      <p:ext uri="{BB962C8B-B14F-4D97-AF65-F5344CB8AC3E}">
        <p14:creationId xmlns:p14="http://schemas.microsoft.com/office/powerpoint/2010/main" val="1324615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2136-9D6F-4CC8-BBB4-D178651FC4E9}"/>
              </a:ext>
            </a:extLst>
          </p:cNvPr>
          <p:cNvSpPr>
            <a:spLocks noGrp="1"/>
          </p:cNvSpPr>
          <p:nvPr>
            <p:ph type="title"/>
          </p:nvPr>
        </p:nvSpPr>
        <p:spPr>
          <a:xfrm>
            <a:off x="628650" y="374904"/>
            <a:ext cx="7886700" cy="685800"/>
          </a:xfrm>
        </p:spPr>
        <p:txBody>
          <a:bodyPr/>
          <a:lstStyle/>
          <a:p>
            <a:r>
              <a:rPr lang="en-US" dirty="0"/>
              <a:t>Hardware/Software Inventory</a:t>
            </a:r>
          </a:p>
        </p:txBody>
      </p:sp>
      <p:sp>
        <p:nvSpPr>
          <p:cNvPr id="4" name="Slide Number Placeholder 3">
            <a:extLst>
              <a:ext uri="{FF2B5EF4-FFF2-40B4-BE49-F238E27FC236}">
                <a16:creationId xmlns:a16="http://schemas.microsoft.com/office/drawing/2014/main" id="{CB506B48-4688-49B9-89D6-BD3356239294}"/>
              </a:ext>
            </a:extLst>
          </p:cNvPr>
          <p:cNvSpPr>
            <a:spLocks noGrp="1"/>
          </p:cNvSpPr>
          <p:nvPr>
            <p:ph type="sldNum" sz="quarter" idx="12"/>
          </p:nvPr>
        </p:nvSpPr>
        <p:spPr/>
        <p:txBody>
          <a:bodyPr/>
          <a:lstStyle/>
          <a:p>
            <a:fld id="{E573346A-FCA4-684E-8D18-26E8324063ED}" type="slidenum">
              <a:rPr lang="en-US" smtClean="0"/>
              <a:t>15</a:t>
            </a:fld>
            <a:endParaRPr lang="en-US" dirty="0"/>
          </a:p>
        </p:txBody>
      </p:sp>
      <p:sp>
        <p:nvSpPr>
          <p:cNvPr id="5" name="Footer Placeholder 4">
            <a:extLst>
              <a:ext uri="{FF2B5EF4-FFF2-40B4-BE49-F238E27FC236}">
                <a16:creationId xmlns:a16="http://schemas.microsoft.com/office/drawing/2014/main" id="{11BB3784-D07B-4184-839F-E1377CDBC7AA}"/>
              </a:ext>
            </a:extLst>
          </p:cNvPr>
          <p:cNvSpPr>
            <a:spLocks noGrp="1"/>
          </p:cNvSpPr>
          <p:nvPr>
            <p:ph type="ftr" sz="quarter" idx="3"/>
          </p:nvPr>
        </p:nvSpPr>
        <p:spPr/>
        <p:txBody>
          <a:bodyPr/>
          <a:lstStyle/>
          <a:p>
            <a:pPr algn="l"/>
            <a:r>
              <a:rPr lang="en-US" dirty="0"/>
              <a:t>FOR INTERNAL USE ONLY		Office of Information and Technology</a:t>
            </a:r>
          </a:p>
        </p:txBody>
      </p:sp>
      <p:pic>
        <p:nvPicPr>
          <p:cNvPr id="3" name="Picture 2">
            <a:extLst>
              <a:ext uri="{FF2B5EF4-FFF2-40B4-BE49-F238E27FC236}">
                <a16:creationId xmlns:a16="http://schemas.microsoft.com/office/drawing/2014/main" id="{87288E0C-635E-469C-BA74-2EB996D63D6D}"/>
              </a:ext>
            </a:extLst>
          </p:cNvPr>
          <p:cNvPicPr>
            <a:picLocks noChangeAspect="1"/>
          </p:cNvPicPr>
          <p:nvPr/>
        </p:nvPicPr>
        <p:blipFill>
          <a:blip r:embed="rId2"/>
          <a:stretch>
            <a:fillRect/>
          </a:stretch>
        </p:blipFill>
        <p:spPr>
          <a:xfrm>
            <a:off x="156758" y="3472678"/>
            <a:ext cx="8830483" cy="2019189"/>
          </a:xfrm>
          <a:prstGeom prst="rect">
            <a:avLst/>
          </a:prstGeom>
        </p:spPr>
      </p:pic>
      <p:grpSp>
        <p:nvGrpSpPr>
          <p:cNvPr id="7" name="Group 6">
            <a:extLst>
              <a:ext uri="{FF2B5EF4-FFF2-40B4-BE49-F238E27FC236}">
                <a16:creationId xmlns:a16="http://schemas.microsoft.com/office/drawing/2014/main" id="{DCB8BD77-FDDF-4F0C-9253-23278E434237}"/>
              </a:ext>
            </a:extLst>
          </p:cNvPr>
          <p:cNvGrpSpPr/>
          <p:nvPr/>
        </p:nvGrpSpPr>
        <p:grpSpPr>
          <a:xfrm>
            <a:off x="2339869" y="1307689"/>
            <a:ext cx="4464259" cy="1674142"/>
            <a:chOff x="2499638" y="3809375"/>
            <a:chExt cx="4464259" cy="1674142"/>
          </a:xfrm>
        </p:grpSpPr>
        <p:sp>
          <p:nvSpPr>
            <p:cNvPr id="11" name="Rectangle: Rounded Corners 10">
              <a:extLst>
                <a:ext uri="{FF2B5EF4-FFF2-40B4-BE49-F238E27FC236}">
                  <a16:creationId xmlns:a16="http://schemas.microsoft.com/office/drawing/2014/main" id="{43701B69-42B7-4CA4-96BF-DBAFE51B5D89}"/>
                </a:ext>
              </a:extLst>
            </p:cNvPr>
            <p:cNvSpPr/>
            <p:nvPr/>
          </p:nvSpPr>
          <p:spPr>
            <a:xfrm>
              <a:off x="2957404" y="3809375"/>
              <a:ext cx="3942229" cy="75085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D6930C0-FBC1-4D34-BCA8-3A3F8169EDB3}"/>
                </a:ext>
              </a:extLst>
            </p:cNvPr>
            <p:cNvSpPr/>
            <p:nvPr/>
          </p:nvSpPr>
          <p:spPr>
            <a:xfrm>
              <a:off x="3414604" y="3932694"/>
              <a:ext cx="3549293" cy="523220"/>
            </a:xfrm>
            <a:prstGeom prst="rect">
              <a:avLst/>
            </a:prstGeom>
          </p:spPr>
          <p:txBody>
            <a:bodyPr wrap="square">
              <a:spAutoFit/>
            </a:bodyPr>
            <a:lstStyle/>
            <a:p>
              <a:r>
                <a:rPr lang="en-US" sz="1400" dirty="0"/>
                <a:t>Inventory of hardware must match Network Topology Diagram</a:t>
              </a:r>
            </a:p>
          </p:txBody>
        </p:sp>
        <p:grpSp>
          <p:nvGrpSpPr>
            <p:cNvPr id="15" name="Group 14">
              <a:extLst>
                <a:ext uri="{FF2B5EF4-FFF2-40B4-BE49-F238E27FC236}">
                  <a16:creationId xmlns:a16="http://schemas.microsoft.com/office/drawing/2014/main" id="{19ED2E16-9DEB-43E1-B61B-E7A6C429337E}"/>
                </a:ext>
              </a:extLst>
            </p:cNvPr>
            <p:cNvGrpSpPr/>
            <p:nvPr/>
          </p:nvGrpSpPr>
          <p:grpSpPr>
            <a:xfrm>
              <a:off x="2957404" y="4726730"/>
              <a:ext cx="3942229" cy="756787"/>
              <a:chOff x="672173" y="1827409"/>
              <a:chExt cx="3942229" cy="756787"/>
            </a:xfrm>
          </p:grpSpPr>
          <p:sp>
            <p:nvSpPr>
              <p:cNvPr id="16" name="Rectangle: Rounded Corners 15">
                <a:extLst>
                  <a:ext uri="{FF2B5EF4-FFF2-40B4-BE49-F238E27FC236}">
                    <a16:creationId xmlns:a16="http://schemas.microsoft.com/office/drawing/2014/main" id="{B078CF87-135E-49E9-A54C-C3D8F72A38F1}"/>
                  </a:ext>
                </a:extLst>
              </p:cNvPr>
              <p:cNvSpPr/>
              <p:nvPr/>
            </p:nvSpPr>
            <p:spPr>
              <a:xfrm>
                <a:off x="672173" y="1827409"/>
                <a:ext cx="3942229" cy="75085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BD19310-4EA8-49DC-9100-AD0DFC01D0E0}"/>
                  </a:ext>
                </a:extLst>
              </p:cNvPr>
              <p:cNvSpPr/>
              <p:nvPr/>
            </p:nvSpPr>
            <p:spPr>
              <a:xfrm>
                <a:off x="1129373" y="1845532"/>
                <a:ext cx="3485029" cy="738664"/>
              </a:xfrm>
              <a:prstGeom prst="rect">
                <a:avLst/>
              </a:prstGeom>
            </p:spPr>
            <p:txBody>
              <a:bodyPr wrap="square">
                <a:spAutoFit/>
              </a:bodyPr>
              <a:lstStyle/>
              <a:p>
                <a:r>
                  <a:rPr lang="en-US" sz="1400" dirty="0"/>
                  <a:t>All software/applications and associated hardware components/appliances must be included</a:t>
                </a:r>
              </a:p>
            </p:txBody>
          </p:sp>
        </p:grpSp>
        <p:grpSp>
          <p:nvGrpSpPr>
            <p:cNvPr id="6" name="Group 5">
              <a:extLst>
                <a:ext uri="{FF2B5EF4-FFF2-40B4-BE49-F238E27FC236}">
                  <a16:creationId xmlns:a16="http://schemas.microsoft.com/office/drawing/2014/main" id="{254C0A05-1324-4D22-B7B6-0658E5D59F76}"/>
                </a:ext>
              </a:extLst>
            </p:cNvPr>
            <p:cNvGrpSpPr/>
            <p:nvPr/>
          </p:nvGrpSpPr>
          <p:grpSpPr>
            <a:xfrm>
              <a:off x="2502265" y="3855636"/>
              <a:ext cx="783923" cy="667750"/>
              <a:chOff x="672434" y="3612712"/>
              <a:chExt cx="783923" cy="667750"/>
            </a:xfrm>
          </p:grpSpPr>
          <p:sp>
            <p:nvSpPr>
              <p:cNvPr id="20" name="Hexagon 19">
                <a:extLst>
                  <a:ext uri="{FF2B5EF4-FFF2-40B4-BE49-F238E27FC236}">
                    <a16:creationId xmlns:a16="http://schemas.microsoft.com/office/drawing/2014/main" id="{318604AC-F711-4630-A405-BB8FC674148C}"/>
                  </a:ext>
                </a:extLst>
              </p:cNvPr>
              <p:cNvSpPr/>
              <p:nvPr/>
            </p:nvSpPr>
            <p:spPr>
              <a:xfrm>
                <a:off x="672434" y="3612712"/>
                <a:ext cx="783923" cy="667750"/>
              </a:xfrm>
              <a:prstGeom prst="hexagon">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Computer">
                <a:extLst>
                  <a:ext uri="{FF2B5EF4-FFF2-40B4-BE49-F238E27FC236}">
                    <a16:creationId xmlns:a16="http://schemas.microsoft.com/office/drawing/2014/main" id="{BA6401DE-1DCC-4DB6-BF52-961E8ACDF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3169" y="3704094"/>
                <a:ext cx="457200" cy="457200"/>
              </a:xfrm>
              <a:prstGeom prst="rect">
                <a:avLst/>
              </a:prstGeom>
            </p:spPr>
          </p:pic>
        </p:grpSp>
        <p:grpSp>
          <p:nvGrpSpPr>
            <p:cNvPr id="24" name="Group 23">
              <a:extLst>
                <a:ext uri="{FF2B5EF4-FFF2-40B4-BE49-F238E27FC236}">
                  <a16:creationId xmlns:a16="http://schemas.microsoft.com/office/drawing/2014/main" id="{DF352639-537E-4C2D-BE83-C1F1BE16E3F1}"/>
                </a:ext>
              </a:extLst>
            </p:cNvPr>
            <p:cNvGrpSpPr/>
            <p:nvPr/>
          </p:nvGrpSpPr>
          <p:grpSpPr>
            <a:xfrm>
              <a:off x="2499638" y="4752660"/>
              <a:ext cx="783923" cy="667750"/>
              <a:chOff x="672434" y="3612712"/>
              <a:chExt cx="783923" cy="667750"/>
            </a:xfrm>
          </p:grpSpPr>
          <p:sp>
            <p:nvSpPr>
              <p:cNvPr id="25" name="Hexagon 24">
                <a:extLst>
                  <a:ext uri="{FF2B5EF4-FFF2-40B4-BE49-F238E27FC236}">
                    <a16:creationId xmlns:a16="http://schemas.microsoft.com/office/drawing/2014/main" id="{522EB5F4-416B-445A-975A-D396462E9EE5}"/>
                  </a:ext>
                </a:extLst>
              </p:cNvPr>
              <p:cNvSpPr/>
              <p:nvPr/>
            </p:nvSpPr>
            <p:spPr>
              <a:xfrm>
                <a:off x="672434" y="3612712"/>
                <a:ext cx="783923" cy="667750"/>
              </a:xfrm>
              <a:prstGeom prst="hexagon">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Computer">
                <a:extLst>
                  <a:ext uri="{FF2B5EF4-FFF2-40B4-BE49-F238E27FC236}">
                    <a16:creationId xmlns:a16="http://schemas.microsoft.com/office/drawing/2014/main" id="{B9E3BE21-A8EC-472F-A6A2-FCF9E070B3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3169" y="3704094"/>
                <a:ext cx="457200" cy="457200"/>
              </a:xfrm>
              <a:prstGeom prst="rect">
                <a:avLst/>
              </a:prstGeom>
            </p:spPr>
          </p:pic>
        </p:grpSp>
      </p:grpSp>
      <p:sp>
        <p:nvSpPr>
          <p:cNvPr id="19" name="Rectangle: Rounded Corners 18">
            <a:extLst>
              <a:ext uri="{FF2B5EF4-FFF2-40B4-BE49-F238E27FC236}">
                <a16:creationId xmlns:a16="http://schemas.microsoft.com/office/drawing/2014/main" id="{5B19D8A4-C4B2-4EFB-AE59-F863C33EAE05}"/>
              </a:ext>
            </a:extLst>
          </p:cNvPr>
          <p:cNvSpPr/>
          <p:nvPr/>
        </p:nvSpPr>
        <p:spPr>
          <a:xfrm>
            <a:off x="1257470" y="5715341"/>
            <a:ext cx="5275981" cy="253630"/>
          </a:xfrm>
          <a:prstGeom prst="roundRect">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gn="ctr"/>
            <a:endParaRPr lang="en-US" sz="1200" dirty="0"/>
          </a:p>
          <a:p>
            <a:pPr marL="91440" algn="ctr"/>
            <a:r>
              <a:rPr lang="en-US" sz="1200" dirty="0"/>
              <a:t>Note: The vendor will modify the template and provide to Business Owner/PI. </a:t>
            </a:r>
          </a:p>
          <a:p>
            <a:pPr marL="91440" algn="ctr"/>
            <a:endParaRPr lang="en-US" sz="1200" dirty="0"/>
          </a:p>
        </p:txBody>
      </p:sp>
    </p:spTree>
    <p:extLst>
      <p:ext uri="{BB962C8B-B14F-4D97-AF65-F5344CB8AC3E}">
        <p14:creationId xmlns:p14="http://schemas.microsoft.com/office/powerpoint/2010/main" val="56434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F19CF8FC-161B-47BC-B358-CDBFAEC675D6}"/>
              </a:ext>
            </a:extLst>
          </p:cNvPr>
          <p:cNvSpPr/>
          <p:nvPr/>
        </p:nvSpPr>
        <p:spPr>
          <a:xfrm>
            <a:off x="1641941" y="5292585"/>
            <a:ext cx="3942229" cy="75085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D82136-9D6F-4CC8-BBB4-D178651FC4E9}"/>
              </a:ext>
            </a:extLst>
          </p:cNvPr>
          <p:cNvSpPr>
            <a:spLocks noGrp="1"/>
          </p:cNvSpPr>
          <p:nvPr>
            <p:ph type="title"/>
          </p:nvPr>
        </p:nvSpPr>
        <p:spPr/>
        <p:txBody>
          <a:bodyPr/>
          <a:lstStyle/>
          <a:p>
            <a:r>
              <a:rPr lang="en-US" dirty="0"/>
              <a:t>Ports, Protocols and Services</a:t>
            </a:r>
          </a:p>
        </p:txBody>
      </p:sp>
      <p:sp>
        <p:nvSpPr>
          <p:cNvPr id="4" name="Slide Number Placeholder 3">
            <a:extLst>
              <a:ext uri="{FF2B5EF4-FFF2-40B4-BE49-F238E27FC236}">
                <a16:creationId xmlns:a16="http://schemas.microsoft.com/office/drawing/2014/main" id="{CB506B48-4688-49B9-89D6-BD3356239294}"/>
              </a:ext>
            </a:extLst>
          </p:cNvPr>
          <p:cNvSpPr>
            <a:spLocks noGrp="1"/>
          </p:cNvSpPr>
          <p:nvPr>
            <p:ph type="sldNum" sz="quarter" idx="12"/>
          </p:nvPr>
        </p:nvSpPr>
        <p:spPr/>
        <p:txBody>
          <a:bodyPr/>
          <a:lstStyle/>
          <a:p>
            <a:fld id="{E573346A-FCA4-684E-8D18-26E8324063ED}" type="slidenum">
              <a:rPr lang="en-US" smtClean="0"/>
              <a:t>16</a:t>
            </a:fld>
            <a:endParaRPr lang="en-US" dirty="0"/>
          </a:p>
        </p:txBody>
      </p:sp>
      <p:sp>
        <p:nvSpPr>
          <p:cNvPr id="5" name="Footer Placeholder 4">
            <a:extLst>
              <a:ext uri="{FF2B5EF4-FFF2-40B4-BE49-F238E27FC236}">
                <a16:creationId xmlns:a16="http://schemas.microsoft.com/office/drawing/2014/main" id="{11BB3784-D07B-4184-839F-E1377CDBC7AA}"/>
              </a:ext>
            </a:extLst>
          </p:cNvPr>
          <p:cNvSpPr>
            <a:spLocks noGrp="1"/>
          </p:cNvSpPr>
          <p:nvPr>
            <p:ph type="ftr" sz="quarter" idx="3"/>
          </p:nvPr>
        </p:nvSpPr>
        <p:spPr/>
        <p:txBody>
          <a:bodyPr/>
          <a:lstStyle/>
          <a:p>
            <a:pPr algn="l"/>
            <a:r>
              <a:rPr lang="en-US" dirty="0"/>
              <a:t>FOR INTERNAL USE ONLY		Office of Information and Technology</a:t>
            </a:r>
          </a:p>
        </p:txBody>
      </p:sp>
      <p:sp>
        <p:nvSpPr>
          <p:cNvPr id="10" name="Hexagon 9">
            <a:extLst>
              <a:ext uri="{FF2B5EF4-FFF2-40B4-BE49-F238E27FC236}">
                <a16:creationId xmlns:a16="http://schemas.microsoft.com/office/drawing/2014/main" id="{84454393-6847-4CF8-BC53-1D5D8822752F}"/>
              </a:ext>
            </a:extLst>
          </p:cNvPr>
          <p:cNvSpPr/>
          <p:nvPr/>
        </p:nvSpPr>
        <p:spPr>
          <a:xfrm>
            <a:off x="1095889" y="5334257"/>
            <a:ext cx="786384" cy="667512"/>
          </a:xfrm>
          <a:prstGeom prst="hexag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Server">
            <a:extLst>
              <a:ext uri="{FF2B5EF4-FFF2-40B4-BE49-F238E27FC236}">
                <a16:creationId xmlns:a16="http://schemas.microsoft.com/office/drawing/2014/main" id="{2CAA111E-BD65-41D0-938E-F5D20964A4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2583" y="5416358"/>
            <a:ext cx="457200" cy="457200"/>
          </a:xfrm>
          <a:prstGeom prst="rect">
            <a:avLst/>
          </a:prstGeom>
        </p:spPr>
      </p:pic>
      <p:sp>
        <p:nvSpPr>
          <p:cNvPr id="3" name="Rectangle 2">
            <a:extLst>
              <a:ext uri="{FF2B5EF4-FFF2-40B4-BE49-F238E27FC236}">
                <a16:creationId xmlns:a16="http://schemas.microsoft.com/office/drawing/2014/main" id="{EAF6379E-6595-46CE-B213-EF6B4DB22B16}"/>
              </a:ext>
            </a:extLst>
          </p:cNvPr>
          <p:cNvSpPr/>
          <p:nvPr/>
        </p:nvSpPr>
        <p:spPr>
          <a:xfrm>
            <a:off x="1957064" y="5383348"/>
            <a:ext cx="3406104" cy="523220"/>
          </a:xfrm>
          <a:prstGeom prst="rect">
            <a:avLst/>
          </a:prstGeom>
        </p:spPr>
        <p:txBody>
          <a:bodyPr wrap="square">
            <a:spAutoFit/>
          </a:bodyPr>
          <a:lstStyle/>
          <a:p>
            <a:r>
              <a:rPr lang="en-US" sz="1400" b="1" dirty="0"/>
              <a:t>TIP: </a:t>
            </a:r>
            <a:r>
              <a:rPr lang="en-US" sz="1400" dirty="0"/>
              <a:t>Ports, Protocols, and Services document must match Network Topology Diagram</a:t>
            </a:r>
          </a:p>
        </p:txBody>
      </p:sp>
      <p:sp>
        <p:nvSpPr>
          <p:cNvPr id="13" name="Rectangle: Rounded Corners 12">
            <a:extLst>
              <a:ext uri="{FF2B5EF4-FFF2-40B4-BE49-F238E27FC236}">
                <a16:creationId xmlns:a16="http://schemas.microsoft.com/office/drawing/2014/main" id="{3BDC934F-DC70-4C97-A868-2B888A85C830}"/>
              </a:ext>
            </a:extLst>
          </p:cNvPr>
          <p:cNvSpPr/>
          <p:nvPr/>
        </p:nvSpPr>
        <p:spPr>
          <a:xfrm>
            <a:off x="5806836" y="5303072"/>
            <a:ext cx="1956529" cy="740369"/>
          </a:xfrm>
          <a:prstGeom prst="roundRect">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gn="ctr"/>
            <a:endParaRPr lang="en-US" sz="1200" dirty="0"/>
          </a:p>
          <a:p>
            <a:pPr marL="91440" algn="ctr"/>
            <a:r>
              <a:rPr lang="en-US" sz="1200" dirty="0"/>
              <a:t>Note: The vendor will modify the template and provide to the Business Owner/PI.</a:t>
            </a:r>
          </a:p>
          <a:p>
            <a:pPr marL="91440" algn="ctr"/>
            <a:endParaRPr lang="en-US" sz="1200" dirty="0"/>
          </a:p>
        </p:txBody>
      </p:sp>
      <p:pic>
        <p:nvPicPr>
          <p:cNvPr id="7" name="Picture 6">
            <a:extLst>
              <a:ext uri="{FF2B5EF4-FFF2-40B4-BE49-F238E27FC236}">
                <a16:creationId xmlns:a16="http://schemas.microsoft.com/office/drawing/2014/main" id="{8DC2436B-F5F3-4C02-AED2-4286126F185C}"/>
              </a:ext>
            </a:extLst>
          </p:cNvPr>
          <p:cNvPicPr>
            <a:picLocks noChangeAspect="1"/>
          </p:cNvPicPr>
          <p:nvPr/>
        </p:nvPicPr>
        <p:blipFill>
          <a:blip r:embed="rId4"/>
          <a:stretch>
            <a:fillRect/>
          </a:stretch>
        </p:blipFill>
        <p:spPr>
          <a:xfrm>
            <a:off x="180098" y="990626"/>
            <a:ext cx="8624776" cy="4205842"/>
          </a:xfrm>
          <a:prstGeom prst="rect">
            <a:avLst/>
          </a:prstGeom>
        </p:spPr>
      </p:pic>
    </p:spTree>
    <p:extLst>
      <p:ext uri="{BB962C8B-B14F-4D97-AF65-F5344CB8AC3E}">
        <p14:creationId xmlns:p14="http://schemas.microsoft.com/office/powerpoint/2010/main" val="1188869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BE2A94-E6A9-4584-B1DB-9044EDB21A8A}"/>
              </a:ext>
            </a:extLst>
          </p:cNvPr>
          <p:cNvPicPr>
            <a:picLocks noChangeAspect="1"/>
          </p:cNvPicPr>
          <p:nvPr/>
        </p:nvPicPr>
        <p:blipFill>
          <a:blip r:embed="rId2"/>
          <a:stretch>
            <a:fillRect/>
          </a:stretch>
        </p:blipFill>
        <p:spPr>
          <a:xfrm>
            <a:off x="517273" y="1061854"/>
            <a:ext cx="6241061" cy="4154090"/>
          </a:xfrm>
          <a:prstGeom prst="rect">
            <a:avLst/>
          </a:prstGeom>
        </p:spPr>
      </p:pic>
      <p:sp>
        <p:nvSpPr>
          <p:cNvPr id="4" name="Slide Number Placeholder 3">
            <a:extLst>
              <a:ext uri="{FF2B5EF4-FFF2-40B4-BE49-F238E27FC236}">
                <a16:creationId xmlns:a16="http://schemas.microsoft.com/office/drawing/2014/main" id="{CB506B48-4688-49B9-89D6-BD3356239294}"/>
              </a:ext>
            </a:extLst>
          </p:cNvPr>
          <p:cNvSpPr>
            <a:spLocks noGrp="1"/>
          </p:cNvSpPr>
          <p:nvPr>
            <p:ph type="sldNum" sz="quarter" idx="12"/>
          </p:nvPr>
        </p:nvSpPr>
        <p:spPr/>
        <p:txBody>
          <a:bodyPr/>
          <a:lstStyle/>
          <a:p>
            <a:fld id="{E573346A-FCA4-684E-8D18-26E8324063ED}" type="slidenum">
              <a:rPr lang="en-US" smtClean="0"/>
              <a:t>17</a:t>
            </a:fld>
            <a:endParaRPr lang="en-US" dirty="0"/>
          </a:p>
        </p:txBody>
      </p:sp>
      <p:sp>
        <p:nvSpPr>
          <p:cNvPr id="5" name="Footer Placeholder 4">
            <a:extLst>
              <a:ext uri="{FF2B5EF4-FFF2-40B4-BE49-F238E27FC236}">
                <a16:creationId xmlns:a16="http://schemas.microsoft.com/office/drawing/2014/main" id="{11BB3784-D07B-4184-839F-E1377CDBC7AA}"/>
              </a:ext>
            </a:extLst>
          </p:cNvPr>
          <p:cNvSpPr>
            <a:spLocks noGrp="1"/>
          </p:cNvSpPr>
          <p:nvPr>
            <p:ph type="ftr" sz="quarter" idx="3"/>
          </p:nvPr>
        </p:nvSpPr>
        <p:spPr>
          <a:xfrm>
            <a:off x="626364" y="6154124"/>
            <a:ext cx="5648787" cy="365125"/>
          </a:xfrm>
        </p:spPr>
        <p:txBody>
          <a:bodyPr/>
          <a:lstStyle/>
          <a:p>
            <a:pPr algn="l"/>
            <a:r>
              <a:rPr lang="en-US" dirty="0"/>
              <a:t>FOR INTERNAL USE ONLY		Office of Information and Technology</a:t>
            </a:r>
          </a:p>
        </p:txBody>
      </p:sp>
      <p:sp>
        <p:nvSpPr>
          <p:cNvPr id="14" name="Rectangle: Rounded Corners 13">
            <a:extLst>
              <a:ext uri="{FF2B5EF4-FFF2-40B4-BE49-F238E27FC236}">
                <a16:creationId xmlns:a16="http://schemas.microsoft.com/office/drawing/2014/main" id="{BA5B1792-F6AE-49D8-BD2F-618CBBC0A382}"/>
              </a:ext>
            </a:extLst>
          </p:cNvPr>
          <p:cNvSpPr/>
          <p:nvPr/>
        </p:nvSpPr>
        <p:spPr>
          <a:xfrm>
            <a:off x="427704" y="5327723"/>
            <a:ext cx="8159758" cy="883128"/>
          </a:xfrm>
          <a:prstGeom prst="roundRect">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endParaRPr lang="en-US" sz="1200" dirty="0"/>
          </a:p>
          <a:p>
            <a:pPr marL="91440"/>
            <a:endParaRPr lang="en-US" sz="1200" dirty="0"/>
          </a:p>
          <a:p>
            <a:pPr marL="91440"/>
            <a:endParaRPr lang="en-US" sz="1200" dirty="0"/>
          </a:p>
          <a:p>
            <a:pPr marL="91440"/>
            <a:endParaRPr lang="en-US" sz="1100" dirty="0"/>
          </a:p>
          <a:p>
            <a:pPr marL="91440"/>
            <a:r>
              <a:rPr lang="en-US" sz="1100" dirty="0"/>
              <a:t>Note: Informational directions are provided on document template. </a:t>
            </a:r>
          </a:p>
          <a:p>
            <a:pPr marL="91440"/>
            <a:r>
              <a:rPr lang="en-US" sz="1100" dirty="0"/>
              <a:t>The vendor will modify the template and provide to the Business Owner/PI. This template is required as the VA standardized and only approved Network Diagram Template. There are six template examples for the vendor to choose to modify.</a:t>
            </a:r>
          </a:p>
          <a:p>
            <a:pPr marL="91440"/>
            <a:r>
              <a:rPr lang="en-US" sz="1100" dirty="0"/>
              <a:t>Note: Any Cloud components required for use should be approved by the VA Cloud team prior to submitting the documents. See </a:t>
            </a:r>
            <a:r>
              <a:rPr lang="en-US" sz="1100" dirty="0">
                <a:solidFill>
                  <a:schemeClr val="bg1"/>
                </a:solidFill>
                <a:hlinkClick r:id="rId3">
                  <a:extLst>
                    <a:ext uri="{A12FA001-AC4F-418D-AE19-62706E023703}">
                      <ahyp:hlinkClr xmlns:ahyp="http://schemas.microsoft.com/office/drawing/2018/hyperlinkcolor" val="tx"/>
                    </a:ext>
                  </a:extLst>
                </a:hlinkClick>
              </a:rPr>
              <a:t>RSCD FAQs </a:t>
            </a:r>
            <a:r>
              <a:rPr lang="en-US" sz="1100" dirty="0"/>
              <a:t>for specifics.</a:t>
            </a:r>
          </a:p>
          <a:p>
            <a:pPr marL="91440"/>
            <a:r>
              <a:rPr lang="en-US" sz="1200" dirty="0"/>
              <a:t>  </a:t>
            </a:r>
          </a:p>
          <a:p>
            <a:pPr marL="91440"/>
            <a:endParaRPr lang="en-US" sz="1200" dirty="0"/>
          </a:p>
          <a:p>
            <a:pPr marL="91440" algn="ctr"/>
            <a:endParaRPr lang="en-US" sz="1200" dirty="0"/>
          </a:p>
          <a:p>
            <a:pPr marL="91440" algn="ctr"/>
            <a:endParaRPr lang="en-US" sz="1200" dirty="0"/>
          </a:p>
        </p:txBody>
      </p:sp>
      <p:sp>
        <p:nvSpPr>
          <p:cNvPr id="19" name="Title 1">
            <a:extLst>
              <a:ext uri="{FF2B5EF4-FFF2-40B4-BE49-F238E27FC236}">
                <a16:creationId xmlns:a16="http://schemas.microsoft.com/office/drawing/2014/main" id="{CAE402D7-BAA7-440C-9968-A13C5978A18F}"/>
              </a:ext>
            </a:extLst>
          </p:cNvPr>
          <p:cNvSpPr txBox="1">
            <a:spLocks/>
          </p:cNvSpPr>
          <p:nvPr/>
        </p:nvSpPr>
        <p:spPr>
          <a:xfrm>
            <a:off x="628650" y="376054"/>
            <a:ext cx="8159758"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t>Network Topology Diagram</a:t>
            </a:r>
          </a:p>
        </p:txBody>
      </p:sp>
      <p:grpSp>
        <p:nvGrpSpPr>
          <p:cNvPr id="25" name="Group 24">
            <a:extLst>
              <a:ext uri="{FF2B5EF4-FFF2-40B4-BE49-F238E27FC236}">
                <a16:creationId xmlns:a16="http://schemas.microsoft.com/office/drawing/2014/main" id="{A6C8B262-DC05-4B7F-9BA5-5B071401E143}"/>
              </a:ext>
            </a:extLst>
          </p:cNvPr>
          <p:cNvGrpSpPr/>
          <p:nvPr/>
        </p:nvGrpSpPr>
        <p:grpSpPr>
          <a:xfrm>
            <a:off x="6633411" y="662515"/>
            <a:ext cx="1954050" cy="3429983"/>
            <a:chOff x="4251981" y="1004750"/>
            <a:chExt cx="1550695" cy="3429983"/>
          </a:xfrm>
        </p:grpSpPr>
        <p:grpSp>
          <p:nvGrpSpPr>
            <p:cNvPr id="7" name="Group 6">
              <a:extLst>
                <a:ext uri="{FF2B5EF4-FFF2-40B4-BE49-F238E27FC236}">
                  <a16:creationId xmlns:a16="http://schemas.microsoft.com/office/drawing/2014/main" id="{60DFB8B3-8B32-49AF-B5DF-29B19B837854}"/>
                </a:ext>
              </a:extLst>
            </p:cNvPr>
            <p:cNvGrpSpPr/>
            <p:nvPr/>
          </p:nvGrpSpPr>
          <p:grpSpPr>
            <a:xfrm>
              <a:off x="4450254" y="1004750"/>
              <a:ext cx="1352422" cy="3429983"/>
              <a:chOff x="1582086" y="1827409"/>
              <a:chExt cx="1352422" cy="3429983"/>
            </a:xfrm>
          </p:grpSpPr>
          <p:sp>
            <p:nvSpPr>
              <p:cNvPr id="15" name="Rectangle: Rounded Corners 14">
                <a:extLst>
                  <a:ext uri="{FF2B5EF4-FFF2-40B4-BE49-F238E27FC236}">
                    <a16:creationId xmlns:a16="http://schemas.microsoft.com/office/drawing/2014/main" id="{6A470003-2C7E-42AF-8722-DC2D5F05A6E3}"/>
                  </a:ext>
                </a:extLst>
              </p:cNvPr>
              <p:cNvSpPr/>
              <p:nvPr/>
            </p:nvSpPr>
            <p:spPr>
              <a:xfrm>
                <a:off x="1582086" y="1827409"/>
                <a:ext cx="1352422" cy="342998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6603F85-075B-4B3C-8C1F-0273FCC8A613}"/>
                  </a:ext>
                </a:extLst>
              </p:cNvPr>
              <p:cNvSpPr/>
              <p:nvPr/>
            </p:nvSpPr>
            <p:spPr>
              <a:xfrm>
                <a:off x="1689235" y="2622349"/>
                <a:ext cx="1138124" cy="2123658"/>
              </a:xfrm>
              <a:prstGeom prst="rect">
                <a:avLst/>
              </a:prstGeom>
            </p:spPr>
            <p:txBody>
              <a:bodyPr wrap="square">
                <a:spAutoFit/>
              </a:bodyPr>
              <a:lstStyle/>
              <a:p>
                <a:r>
                  <a:rPr lang="en-US" sz="1200" dirty="0"/>
                  <a:t>Assessment boundary must be clearly depicted.</a:t>
                </a:r>
              </a:p>
              <a:p>
                <a:r>
                  <a:rPr lang="en-US" sz="1200" dirty="0"/>
                  <a:t>Cloud solutions should be approved prior to submission (include approval number) or after the ERA process (not on the diagram if not approved). </a:t>
                </a:r>
              </a:p>
            </p:txBody>
          </p:sp>
        </p:grpSp>
        <p:grpSp>
          <p:nvGrpSpPr>
            <p:cNvPr id="24" name="Group 23">
              <a:extLst>
                <a:ext uri="{FF2B5EF4-FFF2-40B4-BE49-F238E27FC236}">
                  <a16:creationId xmlns:a16="http://schemas.microsoft.com/office/drawing/2014/main" id="{F2433F30-EAAE-4F76-8D70-859DDF9BD245}"/>
                </a:ext>
              </a:extLst>
            </p:cNvPr>
            <p:cNvGrpSpPr/>
            <p:nvPr/>
          </p:nvGrpSpPr>
          <p:grpSpPr>
            <a:xfrm>
              <a:off x="4251981" y="1011909"/>
              <a:ext cx="610805" cy="667512"/>
              <a:chOff x="1604031" y="2373173"/>
              <a:chExt cx="610805" cy="667512"/>
            </a:xfrm>
          </p:grpSpPr>
          <p:sp>
            <p:nvSpPr>
              <p:cNvPr id="22" name="Hexagon 21">
                <a:extLst>
                  <a:ext uri="{FF2B5EF4-FFF2-40B4-BE49-F238E27FC236}">
                    <a16:creationId xmlns:a16="http://schemas.microsoft.com/office/drawing/2014/main" id="{EA730EFC-D513-428C-B116-2F3F97AF3F52}"/>
                  </a:ext>
                </a:extLst>
              </p:cNvPr>
              <p:cNvSpPr/>
              <p:nvPr/>
            </p:nvSpPr>
            <p:spPr>
              <a:xfrm>
                <a:off x="1604031" y="2373173"/>
                <a:ext cx="610805" cy="667512"/>
              </a:xfrm>
              <a:prstGeom prst="hexagon">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Network">
                <a:extLst>
                  <a:ext uri="{FF2B5EF4-FFF2-40B4-BE49-F238E27FC236}">
                    <a16:creationId xmlns:a16="http://schemas.microsoft.com/office/drawing/2014/main" id="{5D4F59F6-7C74-472F-A4EA-FE0BCE81CA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7676" y="2461394"/>
                <a:ext cx="303555" cy="457200"/>
              </a:xfrm>
              <a:prstGeom prst="rect">
                <a:avLst/>
              </a:prstGeom>
            </p:spPr>
          </p:pic>
        </p:grpSp>
      </p:grpSp>
    </p:spTree>
    <p:extLst>
      <p:ext uri="{BB962C8B-B14F-4D97-AF65-F5344CB8AC3E}">
        <p14:creationId xmlns:p14="http://schemas.microsoft.com/office/powerpoint/2010/main" val="922644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C2873AE5-7B14-430C-BD35-55F5DFAE62BD}"/>
              </a:ext>
            </a:extLst>
          </p:cNvPr>
          <p:cNvGrpSpPr/>
          <p:nvPr/>
        </p:nvGrpSpPr>
        <p:grpSpPr>
          <a:xfrm>
            <a:off x="1451781" y="5352773"/>
            <a:ext cx="1657531" cy="137160"/>
            <a:chOff x="1774009" y="2239842"/>
            <a:chExt cx="1657531" cy="137160"/>
          </a:xfrm>
          <a:solidFill>
            <a:schemeClr val="bg1">
              <a:lumMod val="85000"/>
            </a:schemeClr>
          </a:solidFill>
        </p:grpSpPr>
        <p:cxnSp>
          <p:nvCxnSpPr>
            <p:cNvPr id="76" name="Straight Connector 75">
              <a:extLst>
                <a:ext uri="{FF2B5EF4-FFF2-40B4-BE49-F238E27FC236}">
                  <a16:creationId xmlns:a16="http://schemas.microsoft.com/office/drawing/2014/main" id="{D01F1966-1952-442A-B7DA-A4591C701A75}"/>
                </a:ext>
              </a:extLst>
            </p:cNvPr>
            <p:cNvCxnSpPr>
              <a:cxnSpLocks/>
            </p:cNvCxnSpPr>
            <p:nvPr/>
          </p:nvCxnSpPr>
          <p:spPr>
            <a:xfrm>
              <a:off x="1774009" y="2295897"/>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10AE3120-5F22-4397-AA2F-95F5310FAC7F}"/>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EC30F08-E32E-414B-922D-C856C2C09B89}"/>
              </a:ext>
            </a:extLst>
          </p:cNvPr>
          <p:cNvSpPr>
            <a:spLocks noGrp="1"/>
          </p:cNvSpPr>
          <p:nvPr>
            <p:ph type="title"/>
          </p:nvPr>
        </p:nvSpPr>
        <p:spPr/>
        <p:txBody>
          <a:bodyPr/>
          <a:lstStyle/>
          <a:p>
            <a:r>
              <a:rPr lang="en-US" dirty="0"/>
              <a:t>Introduction to RSCD Package Submission in</a:t>
            </a:r>
            <a:br>
              <a:rPr lang="en-US" dirty="0"/>
            </a:br>
            <a:r>
              <a:rPr lang="en-US" dirty="0"/>
              <a:t>ServiceNow (SNOW)</a:t>
            </a:r>
          </a:p>
        </p:txBody>
      </p:sp>
      <p:sp>
        <p:nvSpPr>
          <p:cNvPr id="4" name="Slide Number Placeholder 3">
            <a:extLst>
              <a:ext uri="{FF2B5EF4-FFF2-40B4-BE49-F238E27FC236}">
                <a16:creationId xmlns:a16="http://schemas.microsoft.com/office/drawing/2014/main" id="{2152B80B-685F-4C1E-ACC8-87556985B9FD}"/>
              </a:ext>
            </a:extLst>
          </p:cNvPr>
          <p:cNvSpPr>
            <a:spLocks noGrp="1"/>
          </p:cNvSpPr>
          <p:nvPr>
            <p:ph type="sldNum" sz="quarter" idx="12"/>
          </p:nvPr>
        </p:nvSpPr>
        <p:spPr/>
        <p:txBody>
          <a:bodyPr/>
          <a:lstStyle/>
          <a:p>
            <a:fld id="{E573346A-FCA4-684E-8D18-26E8324063ED}" type="slidenum">
              <a:rPr lang="en-US" smtClean="0"/>
              <a:t>18</a:t>
            </a:fld>
            <a:endParaRPr lang="en-US" dirty="0"/>
          </a:p>
        </p:txBody>
      </p:sp>
      <p:sp>
        <p:nvSpPr>
          <p:cNvPr id="5" name="Footer Placeholder 4">
            <a:extLst>
              <a:ext uri="{FF2B5EF4-FFF2-40B4-BE49-F238E27FC236}">
                <a16:creationId xmlns:a16="http://schemas.microsoft.com/office/drawing/2014/main" id="{5045DA8C-01C1-4967-8F31-9AF73530F258}"/>
              </a:ext>
            </a:extLst>
          </p:cNvPr>
          <p:cNvSpPr>
            <a:spLocks noGrp="1"/>
          </p:cNvSpPr>
          <p:nvPr>
            <p:ph type="ftr" sz="quarter" idx="3"/>
          </p:nvPr>
        </p:nvSpPr>
        <p:spPr/>
        <p:txBody>
          <a:bodyPr/>
          <a:lstStyle/>
          <a:p>
            <a:pPr algn="l"/>
            <a:r>
              <a:rPr lang="en-US" dirty="0"/>
              <a:t>FOR INTERNAL USE ONLY		Office of Information and Technology</a:t>
            </a:r>
          </a:p>
        </p:txBody>
      </p:sp>
      <p:sp>
        <p:nvSpPr>
          <p:cNvPr id="9" name="Rectangle: Rounded Corners 8">
            <a:extLst>
              <a:ext uri="{FF2B5EF4-FFF2-40B4-BE49-F238E27FC236}">
                <a16:creationId xmlns:a16="http://schemas.microsoft.com/office/drawing/2014/main" id="{DEFEC7ED-555C-42D0-A004-079EC3C1BDC0}"/>
              </a:ext>
            </a:extLst>
          </p:cNvPr>
          <p:cNvSpPr/>
          <p:nvPr/>
        </p:nvSpPr>
        <p:spPr>
          <a:xfrm>
            <a:off x="327870" y="1148328"/>
            <a:ext cx="8482301" cy="591614"/>
          </a:xfrm>
          <a:prstGeom prst="round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34047B9-FD5A-4815-803D-412CF2E04B44}"/>
              </a:ext>
            </a:extLst>
          </p:cNvPr>
          <p:cNvSpPr/>
          <p:nvPr/>
        </p:nvSpPr>
        <p:spPr>
          <a:xfrm>
            <a:off x="500743" y="1211148"/>
            <a:ext cx="8309428" cy="461665"/>
          </a:xfrm>
          <a:prstGeom prst="rect">
            <a:avLst/>
          </a:prstGeom>
        </p:spPr>
        <p:txBody>
          <a:bodyPr wrap="square">
            <a:spAutoFit/>
          </a:bodyPr>
          <a:lstStyle/>
          <a:p>
            <a:r>
              <a:rPr lang="en-US" sz="1200" dirty="0"/>
              <a:t>Once the Business Owner/PI and team have completed the documents, the next step is for the Business Owner/PI to request a Specialized Device System Request ticket in Service Now (SNOW). Access the</a:t>
            </a:r>
            <a:r>
              <a:rPr lang="en-US" sz="1200" dirty="0">
                <a:hlinkClick r:id="rId2"/>
              </a:rPr>
              <a:t> SNOW Portal</a:t>
            </a:r>
            <a:r>
              <a:rPr lang="en-US" sz="1200" dirty="0"/>
              <a:t> (or click new Request on ERA Portal).</a:t>
            </a:r>
          </a:p>
        </p:txBody>
      </p:sp>
      <p:sp>
        <p:nvSpPr>
          <p:cNvPr id="12" name="Rectangle 11">
            <a:extLst>
              <a:ext uri="{FF2B5EF4-FFF2-40B4-BE49-F238E27FC236}">
                <a16:creationId xmlns:a16="http://schemas.microsoft.com/office/drawing/2014/main" id="{19B64408-424A-47B9-8D4E-FB09AC27245A}"/>
              </a:ext>
            </a:extLst>
          </p:cNvPr>
          <p:cNvSpPr/>
          <p:nvPr/>
        </p:nvSpPr>
        <p:spPr>
          <a:xfrm>
            <a:off x="1927583" y="5803401"/>
            <a:ext cx="5648786" cy="276999"/>
          </a:xfrm>
          <a:prstGeom prst="rect">
            <a:avLst/>
          </a:prstGeom>
        </p:spPr>
        <p:txBody>
          <a:bodyPr wrap="square">
            <a:spAutoFit/>
          </a:bodyPr>
          <a:lstStyle/>
          <a:p>
            <a:r>
              <a:rPr lang="en-US" sz="1200" dirty="0"/>
              <a:t>(For detailed screen shots access </a:t>
            </a:r>
            <a:r>
              <a:rPr lang="en-US" sz="1200" dirty="0">
                <a:hlinkClick r:id="rId3"/>
              </a:rPr>
              <a:t>ERA User Guide</a:t>
            </a:r>
            <a:r>
              <a:rPr lang="en-US" sz="1200" dirty="0"/>
              <a:t>)</a:t>
            </a:r>
            <a:endParaRPr lang="en-US" sz="1200" dirty="0">
              <a:highlight>
                <a:srgbClr val="FFFF00"/>
              </a:highlight>
            </a:endParaRPr>
          </a:p>
        </p:txBody>
      </p:sp>
      <p:sp>
        <p:nvSpPr>
          <p:cNvPr id="45" name="Rectangle 44">
            <a:extLst>
              <a:ext uri="{FF2B5EF4-FFF2-40B4-BE49-F238E27FC236}">
                <a16:creationId xmlns:a16="http://schemas.microsoft.com/office/drawing/2014/main" id="{46ED98F2-B310-468D-8FDD-9AF5B552AD86}"/>
              </a:ext>
            </a:extLst>
          </p:cNvPr>
          <p:cNvSpPr/>
          <p:nvPr/>
        </p:nvSpPr>
        <p:spPr>
          <a:xfrm>
            <a:off x="3452495" y="2182692"/>
            <a:ext cx="2598963" cy="276999"/>
          </a:xfrm>
          <a:prstGeom prst="rect">
            <a:avLst/>
          </a:prstGeom>
        </p:spPr>
        <p:txBody>
          <a:bodyPr wrap="square">
            <a:spAutoFit/>
          </a:bodyPr>
          <a:lstStyle/>
          <a:p>
            <a:r>
              <a:rPr lang="en-US" sz="1200" dirty="0"/>
              <a:t>Click ‘Ask for Something New’. </a:t>
            </a:r>
          </a:p>
        </p:txBody>
      </p:sp>
      <p:sp>
        <p:nvSpPr>
          <p:cNvPr id="48" name="Rectangle 47">
            <a:extLst>
              <a:ext uri="{FF2B5EF4-FFF2-40B4-BE49-F238E27FC236}">
                <a16:creationId xmlns:a16="http://schemas.microsoft.com/office/drawing/2014/main" id="{90417618-9433-429E-AF4C-B9E9BED0B59C}"/>
              </a:ext>
            </a:extLst>
          </p:cNvPr>
          <p:cNvSpPr/>
          <p:nvPr/>
        </p:nvSpPr>
        <p:spPr>
          <a:xfrm>
            <a:off x="3692797" y="2725567"/>
            <a:ext cx="5175686" cy="276999"/>
          </a:xfrm>
          <a:prstGeom prst="rect">
            <a:avLst/>
          </a:prstGeom>
        </p:spPr>
        <p:txBody>
          <a:bodyPr wrap="square">
            <a:spAutoFit/>
          </a:bodyPr>
          <a:lstStyle/>
          <a:p>
            <a:r>
              <a:rPr lang="en-US" sz="1200" dirty="0"/>
              <a:t>Click ‘Infrastructure Services’ then ‘Network’ from VA Business Service Catalog.</a:t>
            </a:r>
          </a:p>
        </p:txBody>
      </p:sp>
      <p:grpSp>
        <p:nvGrpSpPr>
          <p:cNvPr id="8" name="Group 7">
            <a:extLst>
              <a:ext uri="{FF2B5EF4-FFF2-40B4-BE49-F238E27FC236}">
                <a16:creationId xmlns:a16="http://schemas.microsoft.com/office/drawing/2014/main" id="{27EF8EFA-220C-4C2A-BF00-D28FA3F93BF1}"/>
              </a:ext>
            </a:extLst>
          </p:cNvPr>
          <p:cNvGrpSpPr/>
          <p:nvPr/>
        </p:nvGrpSpPr>
        <p:grpSpPr>
          <a:xfrm>
            <a:off x="500743" y="1846797"/>
            <a:ext cx="914400" cy="914400"/>
            <a:chOff x="1571044" y="3055289"/>
            <a:chExt cx="914400" cy="914400"/>
          </a:xfrm>
        </p:grpSpPr>
        <p:sp>
          <p:nvSpPr>
            <p:cNvPr id="6" name="Diamond 5">
              <a:extLst>
                <a:ext uri="{FF2B5EF4-FFF2-40B4-BE49-F238E27FC236}">
                  <a16:creationId xmlns:a16="http://schemas.microsoft.com/office/drawing/2014/main" id="{EDCBC45C-03A5-4E9F-8BB1-C5FAA9504EBB}"/>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iamond 17">
              <a:extLst>
                <a:ext uri="{FF2B5EF4-FFF2-40B4-BE49-F238E27FC236}">
                  <a16:creationId xmlns:a16="http://schemas.microsoft.com/office/drawing/2014/main" id="{01F866E8-29C2-40BD-A94C-8BA763FA738C}"/>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iamond 18">
              <a:extLst>
                <a:ext uri="{FF2B5EF4-FFF2-40B4-BE49-F238E27FC236}">
                  <a16:creationId xmlns:a16="http://schemas.microsoft.com/office/drawing/2014/main" id="{8DB9DD20-6479-4417-98E2-2D3D40764841}"/>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93983239-9307-4DEF-A16A-6DCADE593553}"/>
              </a:ext>
            </a:extLst>
          </p:cNvPr>
          <p:cNvGrpSpPr/>
          <p:nvPr/>
        </p:nvGrpSpPr>
        <p:grpSpPr>
          <a:xfrm>
            <a:off x="1120866" y="2382102"/>
            <a:ext cx="914400" cy="914400"/>
            <a:chOff x="1571044" y="3055289"/>
            <a:chExt cx="914400" cy="914400"/>
          </a:xfrm>
        </p:grpSpPr>
        <p:sp>
          <p:nvSpPr>
            <p:cNvPr id="23" name="Diamond 22">
              <a:extLst>
                <a:ext uri="{FF2B5EF4-FFF2-40B4-BE49-F238E27FC236}">
                  <a16:creationId xmlns:a16="http://schemas.microsoft.com/office/drawing/2014/main" id="{F128CD92-8823-4A8A-9F09-0284334C3D2B}"/>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iamond 23">
              <a:extLst>
                <a:ext uri="{FF2B5EF4-FFF2-40B4-BE49-F238E27FC236}">
                  <a16:creationId xmlns:a16="http://schemas.microsoft.com/office/drawing/2014/main" id="{50CD206A-2E29-4840-9D1E-D84FDA18125A}"/>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iamond 24">
              <a:extLst>
                <a:ext uri="{FF2B5EF4-FFF2-40B4-BE49-F238E27FC236}">
                  <a16:creationId xmlns:a16="http://schemas.microsoft.com/office/drawing/2014/main" id="{31B5047D-693D-4608-8141-11999BC7A189}"/>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3129B2C4-E95F-4ED7-A704-C7C6BD7DBD68}"/>
              </a:ext>
            </a:extLst>
          </p:cNvPr>
          <p:cNvGrpSpPr/>
          <p:nvPr/>
        </p:nvGrpSpPr>
        <p:grpSpPr>
          <a:xfrm>
            <a:off x="511266" y="2882307"/>
            <a:ext cx="914400" cy="914400"/>
            <a:chOff x="1571044" y="3055289"/>
            <a:chExt cx="914400" cy="914400"/>
          </a:xfrm>
        </p:grpSpPr>
        <p:sp>
          <p:nvSpPr>
            <p:cNvPr id="27" name="Diamond 26">
              <a:extLst>
                <a:ext uri="{FF2B5EF4-FFF2-40B4-BE49-F238E27FC236}">
                  <a16:creationId xmlns:a16="http://schemas.microsoft.com/office/drawing/2014/main" id="{EB0D6B56-0CE1-40B8-88FD-3BED9806CE68}"/>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iamond 27">
              <a:extLst>
                <a:ext uri="{FF2B5EF4-FFF2-40B4-BE49-F238E27FC236}">
                  <a16:creationId xmlns:a16="http://schemas.microsoft.com/office/drawing/2014/main" id="{FF12FE8E-9048-4D5B-96ED-D95C1F0465D1}"/>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iamond 28">
              <a:extLst>
                <a:ext uri="{FF2B5EF4-FFF2-40B4-BE49-F238E27FC236}">
                  <a16:creationId xmlns:a16="http://schemas.microsoft.com/office/drawing/2014/main" id="{DD374399-E966-472C-B5BF-23736BD4E7F4}"/>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6C283C63-0C8C-4779-A2F7-D725C108DAD9}"/>
              </a:ext>
            </a:extLst>
          </p:cNvPr>
          <p:cNvGrpSpPr/>
          <p:nvPr/>
        </p:nvGrpSpPr>
        <p:grpSpPr>
          <a:xfrm>
            <a:off x="1110343" y="3410844"/>
            <a:ext cx="914400" cy="914400"/>
            <a:chOff x="1571044" y="3055289"/>
            <a:chExt cx="914400" cy="914400"/>
          </a:xfrm>
        </p:grpSpPr>
        <p:sp>
          <p:nvSpPr>
            <p:cNvPr id="31" name="Diamond 30">
              <a:extLst>
                <a:ext uri="{FF2B5EF4-FFF2-40B4-BE49-F238E27FC236}">
                  <a16:creationId xmlns:a16="http://schemas.microsoft.com/office/drawing/2014/main" id="{414B6E63-E7EA-4E81-99E0-A8ECCF5C9C7A}"/>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iamond 31">
              <a:extLst>
                <a:ext uri="{FF2B5EF4-FFF2-40B4-BE49-F238E27FC236}">
                  <a16:creationId xmlns:a16="http://schemas.microsoft.com/office/drawing/2014/main" id="{1AB63E2D-0208-413F-BC66-6C8D6A130F29}"/>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iamond 32">
              <a:extLst>
                <a:ext uri="{FF2B5EF4-FFF2-40B4-BE49-F238E27FC236}">
                  <a16:creationId xmlns:a16="http://schemas.microsoft.com/office/drawing/2014/main" id="{CEA4E606-8263-4D1C-ACA9-30DA0E381D14}"/>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51936C61-8EEB-475A-8CF0-A9B6E56F04F6}"/>
              </a:ext>
            </a:extLst>
          </p:cNvPr>
          <p:cNvGrpSpPr/>
          <p:nvPr/>
        </p:nvGrpSpPr>
        <p:grpSpPr>
          <a:xfrm>
            <a:off x="518524" y="3917770"/>
            <a:ext cx="914400" cy="914400"/>
            <a:chOff x="1571044" y="3055289"/>
            <a:chExt cx="914400" cy="914400"/>
          </a:xfrm>
        </p:grpSpPr>
        <p:sp>
          <p:nvSpPr>
            <p:cNvPr id="35" name="Diamond 34">
              <a:extLst>
                <a:ext uri="{FF2B5EF4-FFF2-40B4-BE49-F238E27FC236}">
                  <a16:creationId xmlns:a16="http://schemas.microsoft.com/office/drawing/2014/main" id="{7EF4DDDA-8DCE-4CE1-9001-22C3EAA5E0C9}"/>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Diamond 35">
              <a:extLst>
                <a:ext uri="{FF2B5EF4-FFF2-40B4-BE49-F238E27FC236}">
                  <a16:creationId xmlns:a16="http://schemas.microsoft.com/office/drawing/2014/main" id="{EE57D9D0-B307-4114-BC9B-554111DD501B}"/>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Diamond 36">
              <a:extLst>
                <a:ext uri="{FF2B5EF4-FFF2-40B4-BE49-F238E27FC236}">
                  <a16:creationId xmlns:a16="http://schemas.microsoft.com/office/drawing/2014/main" id="{D3A4DED1-2606-4A46-988F-E40D110A6837}"/>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614FB7B7-4DAF-4AA9-8381-AF78071B1F3A}"/>
              </a:ext>
            </a:extLst>
          </p:cNvPr>
          <p:cNvGrpSpPr/>
          <p:nvPr/>
        </p:nvGrpSpPr>
        <p:grpSpPr>
          <a:xfrm>
            <a:off x="1120866" y="4445714"/>
            <a:ext cx="914400" cy="914400"/>
            <a:chOff x="1571044" y="3055289"/>
            <a:chExt cx="914400" cy="914400"/>
          </a:xfrm>
        </p:grpSpPr>
        <p:sp>
          <p:nvSpPr>
            <p:cNvPr id="39" name="Diamond 38">
              <a:extLst>
                <a:ext uri="{FF2B5EF4-FFF2-40B4-BE49-F238E27FC236}">
                  <a16:creationId xmlns:a16="http://schemas.microsoft.com/office/drawing/2014/main" id="{1CBB5C19-EF14-4CBE-BEC0-B045544F3C66}"/>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Diamond 39">
              <a:extLst>
                <a:ext uri="{FF2B5EF4-FFF2-40B4-BE49-F238E27FC236}">
                  <a16:creationId xmlns:a16="http://schemas.microsoft.com/office/drawing/2014/main" id="{B326AD26-D6CB-4A85-84CB-617B8316B634}"/>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Diamond 40">
              <a:extLst>
                <a:ext uri="{FF2B5EF4-FFF2-40B4-BE49-F238E27FC236}">
                  <a16:creationId xmlns:a16="http://schemas.microsoft.com/office/drawing/2014/main" id="{1CE400AE-E55D-422E-A2B4-12276D828B04}"/>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3ED387E1-A6D8-4BD9-9A2F-D73B3D41AAFF}"/>
              </a:ext>
            </a:extLst>
          </p:cNvPr>
          <p:cNvGrpSpPr/>
          <p:nvPr/>
        </p:nvGrpSpPr>
        <p:grpSpPr>
          <a:xfrm>
            <a:off x="541021" y="4958018"/>
            <a:ext cx="914400" cy="914400"/>
            <a:chOff x="1571044" y="3055289"/>
            <a:chExt cx="914400" cy="914400"/>
          </a:xfrm>
        </p:grpSpPr>
        <p:sp>
          <p:nvSpPr>
            <p:cNvPr id="50" name="Diamond 49">
              <a:extLst>
                <a:ext uri="{FF2B5EF4-FFF2-40B4-BE49-F238E27FC236}">
                  <a16:creationId xmlns:a16="http://schemas.microsoft.com/office/drawing/2014/main" id="{69F1DDD8-9F0D-4FCE-AD9E-31F1BC8C38CE}"/>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iamond 50">
              <a:extLst>
                <a:ext uri="{FF2B5EF4-FFF2-40B4-BE49-F238E27FC236}">
                  <a16:creationId xmlns:a16="http://schemas.microsoft.com/office/drawing/2014/main" id="{CE1A40FC-DCCC-4498-A031-E28E7375CB8A}"/>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Diamond 51">
              <a:extLst>
                <a:ext uri="{FF2B5EF4-FFF2-40B4-BE49-F238E27FC236}">
                  <a16:creationId xmlns:a16="http://schemas.microsoft.com/office/drawing/2014/main" id="{9BA47981-7C66-4F46-B2F6-B95D8E71AC5F}"/>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itle 1">
            <a:extLst>
              <a:ext uri="{FF2B5EF4-FFF2-40B4-BE49-F238E27FC236}">
                <a16:creationId xmlns:a16="http://schemas.microsoft.com/office/drawing/2014/main" id="{FBA7CF08-B364-4068-901C-D62E0AC1EDF7}"/>
              </a:ext>
            </a:extLst>
          </p:cNvPr>
          <p:cNvSpPr txBox="1">
            <a:spLocks/>
          </p:cNvSpPr>
          <p:nvPr/>
        </p:nvSpPr>
        <p:spPr>
          <a:xfrm>
            <a:off x="687252" y="1955755"/>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01</a:t>
            </a:r>
          </a:p>
        </p:txBody>
      </p:sp>
      <p:grpSp>
        <p:nvGrpSpPr>
          <p:cNvPr id="14" name="Group 13">
            <a:extLst>
              <a:ext uri="{FF2B5EF4-FFF2-40B4-BE49-F238E27FC236}">
                <a16:creationId xmlns:a16="http://schemas.microsoft.com/office/drawing/2014/main" id="{82DB6E96-D863-4C7B-9E8C-B9BCB1C7572C}"/>
              </a:ext>
            </a:extLst>
          </p:cNvPr>
          <p:cNvGrpSpPr/>
          <p:nvPr/>
        </p:nvGrpSpPr>
        <p:grpSpPr>
          <a:xfrm>
            <a:off x="1415143" y="2239842"/>
            <a:ext cx="2016397" cy="137160"/>
            <a:chOff x="1415143" y="2239842"/>
            <a:chExt cx="2016397" cy="137160"/>
          </a:xfrm>
          <a:solidFill>
            <a:schemeClr val="bg1">
              <a:lumMod val="85000"/>
            </a:schemeClr>
          </a:solidFill>
        </p:grpSpPr>
        <p:cxnSp>
          <p:nvCxnSpPr>
            <p:cNvPr id="13" name="Straight Connector 12">
              <a:extLst>
                <a:ext uri="{FF2B5EF4-FFF2-40B4-BE49-F238E27FC236}">
                  <a16:creationId xmlns:a16="http://schemas.microsoft.com/office/drawing/2014/main" id="{068B49C6-67A4-42B0-9684-BCAC941C98F1}"/>
                </a:ext>
              </a:extLst>
            </p:cNvPr>
            <p:cNvCxnSpPr>
              <a:stCxn id="18" idx="3"/>
            </p:cNvCxnSpPr>
            <p:nvPr/>
          </p:nvCxnSpPr>
          <p:spPr>
            <a:xfrm>
              <a:off x="1415143" y="2303997"/>
              <a:ext cx="1924957" cy="62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EB5BCF1-468E-4335-9183-C66D455C63AC}"/>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09521900-2308-45D1-9E64-2B0DA3C979D9}"/>
              </a:ext>
            </a:extLst>
          </p:cNvPr>
          <p:cNvGrpSpPr/>
          <p:nvPr/>
        </p:nvGrpSpPr>
        <p:grpSpPr>
          <a:xfrm>
            <a:off x="2035266" y="2792772"/>
            <a:ext cx="1657531" cy="137160"/>
            <a:chOff x="1774009" y="2220792"/>
            <a:chExt cx="1657531" cy="137160"/>
          </a:xfrm>
          <a:solidFill>
            <a:schemeClr val="bg1">
              <a:lumMod val="85000"/>
            </a:schemeClr>
          </a:solidFill>
        </p:grpSpPr>
        <p:cxnSp>
          <p:nvCxnSpPr>
            <p:cNvPr id="55" name="Straight Connector 54">
              <a:extLst>
                <a:ext uri="{FF2B5EF4-FFF2-40B4-BE49-F238E27FC236}">
                  <a16:creationId xmlns:a16="http://schemas.microsoft.com/office/drawing/2014/main" id="{14856E9F-580B-4C55-827D-8EC52F8FA646}"/>
                </a:ext>
              </a:extLst>
            </p:cNvPr>
            <p:cNvCxnSpPr>
              <a:cxnSpLocks/>
              <a:stCxn id="24" idx="3"/>
            </p:cNvCxnSpPr>
            <p:nvPr/>
          </p:nvCxnSpPr>
          <p:spPr>
            <a:xfrm>
              <a:off x="1774009" y="2267322"/>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84F35EFD-D9CB-4FB2-A71E-0492AF25BA5D}"/>
                </a:ext>
              </a:extLst>
            </p:cNvPr>
            <p:cNvSpPr/>
            <p:nvPr/>
          </p:nvSpPr>
          <p:spPr>
            <a:xfrm>
              <a:off x="3294380" y="222079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itle 1">
            <a:extLst>
              <a:ext uri="{FF2B5EF4-FFF2-40B4-BE49-F238E27FC236}">
                <a16:creationId xmlns:a16="http://schemas.microsoft.com/office/drawing/2014/main" id="{37650F8A-553C-4352-9463-7F37F0862713}"/>
              </a:ext>
            </a:extLst>
          </p:cNvPr>
          <p:cNvSpPr txBox="1">
            <a:spLocks/>
          </p:cNvSpPr>
          <p:nvPr/>
        </p:nvSpPr>
        <p:spPr>
          <a:xfrm>
            <a:off x="1303021" y="2502611"/>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02</a:t>
            </a:r>
          </a:p>
        </p:txBody>
      </p:sp>
      <p:sp>
        <p:nvSpPr>
          <p:cNvPr id="58" name="Title 1">
            <a:extLst>
              <a:ext uri="{FF2B5EF4-FFF2-40B4-BE49-F238E27FC236}">
                <a16:creationId xmlns:a16="http://schemas.microsoft.com/office/drawing/2014/main" id="{9B601621-5AC9-4EB7-8324-21BC2066CA16}"/>
              </a:ext>
            </a:extLst>
          </p:cNvPr>
          <p:cNvSpPr txBox="1">
            <a:spLocks/>
          </p:cNvSpPr>
          <p:nvPr/>
        </p:nvSpPr>
        <p:spPr>
          <a:xfrm>
            <a:off x="701767" y="3013151"/>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03</a:t>
            </a:r>
          </a:p>
        </p:txBody>
      </p:sp>
      <p:sp>
        <p:nvSpPr>
          <p:cNvPr id="59" name="Title 1">
            <a:extLst>
              <a:ext uri="{FF2B5EF4-FFF2-40B4-BE49-F238E27FC236}">
                <a16:creationId xmlns:a16="http://schemas.microsoft.com/office/drawing/2014/main" id="{E2124A90-7FB3-47D2-AF51-AA79E0B4FED3}"/>
              </a:ext>
            </a:extLst>
          </p:cNvPr>
          <p:cNvSpPr txBox="1">
            <a:spLocks/>
          </p:cNvSpPr>
          <p:nvPr/>
        </p:nvSpPr>
        <p:spPr>
          <a:xfrm>
            <a:off x="1297215" y="3530079"/>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04</a:t>
            </a:r>
          </a:p>
        </p:txBody>
      </p:sp>
      <p:sp>
        <p:nvSpPr>
          <p:cNvPr id="60" name="Title 1">
            <a:extLst>
              <a:ext uri="{FF2B5EF4-FFF2-40B4-BE49-F238E27FC236}">
                <a16:creationId xmlns:a16="http://schemas.microsoft.com/office/drawing/2014/main" id="{9C15A02E-FED1-4D1F-B11F-C46BAFF5AC01}"/>
              </a:ext>
            </a:extLst>
          </p:cNvPr>
          <p:cNvSpPr txBox="1">
            <a:spLocks/>
          </p:cNvSpPr>
          <p:nvPr/>
        </p:nvSpPr>
        <p:spPr>
          <a:xfrm>
            <a:off x="697957" y="4049617"/>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05</a:t>
            </a:r>
          </a:p>
        </p:txBody>
      </p:sp>
      <p:sp>
        <p:nvSpPr>
          <p:cNvPr id="61" name="Title 1">
            <a:extLst>
              <a:ext uri="{FF2B5EF4-FFF2-40B4-BE49-F238E27FC236}">
                <a16:creationId xmlns:a16="http://schemas.microsoft.com/office/drawing/2014/main" id="{FD469D7D-1479-4F69-A8C7-D378CC494D89}"/>
              </a:ext>
            </a:extLst>
          </p:cNvPr>
          <p:cNvSpPr txBox="1">
            <a:spLocks/>
          </p:cNvSpPr>
          <p:nvPr/>
        </p:nvSpPr>
        <p:spPr>
          <a:xfrm>
            <a:off x="1303021" y="4566746"/>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06</a:t>
            </a:r>
          </a:p>
        </p:txBody>
      </p:sp>
      <p:sp>
        <p:nvSpPr>
          <p:cNvPr id="62" name="Title 1">
            <a:extLst>
              <a:ext uri="{FF2B5EF4-FFF2-40B4-BE49-F238E27FC236}">
                <a16:creationId xmlns:a16="http://schemas.microsoft.com/office/drawing/2014/main" id="{C793BCA1-6E13-4217-B2CB-C3F837532DBA}"/>
              </a:ext>
            </a:extLst>
          </p:cNvPr>
          <p:cNvSpPr txBox="1">
            <a:spLocks/>
          </p:cNvSpPr>
          <p:nvPr/>
        </p:nvSpPr>
        <p:spPr>
          <a:xfrm>
            <a:off x="730795" y="5097155"/>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07</a:t>
            </a:r>
          </a:p>
        </p:txBody>
      </p:sp>
      <p:grpSp>
        <p:nvGrpSpPr>
          <p:cNvPr id="63" name="Group 62">
            <a:extLst>
              <a:ext uri="{FF2B5EF4-FFF2-40B4-BE49-F238E27FC236}">
                <a16:creationId xmlns:a16="http://schemas.microsoft.com/office/drawing/2014/main" id="{9B40E7B7-E277-4849-AB0E-8A9E9181910F}"/>
              </a:ext>
            </a:extLst>
          </p:cNvPr>
          <p:cNvGrpSpPr/>
          <p:nvPr/>
        </p:nvGrpSpPr>
        <p:grpSpPr>
          <a:xfrm>
            <a:off x="1432578" y="3284333"/>
            <a:ext cx="1657531" cy="137160"/>
            <a:chOff x="1774009" y="2239842"/>
            <a:chExt cx="1657531" cy="137160"/>
          </a:xfrm>
          <a:solidFill>
            <a:schemeClr val="bg1">
              <a:lumMod val="85000"/>
            </a:schemeClr>
          </a:solidFill>
        </p:grpSpPr>
        <p:cxnSp>
          <p:nvCxnSpPr>
            <p:cNvPr id="64" name="Straight Connector 63">
              <a:extLst>
                <a:ext uri="{FF2B5EF4-FFF2-40B4-BE49-F238E27FC236}">
                  <a16:creationId xmlns:a16="http://schemas.microsoft.com/office/drawing/2014/main" id="{230324B9-E32F-412D-8638-8E0E176BC3C2}"/>
                </a:ext>
              </a:extLst>
            </p:cNvPr>
            <p:cNvCxnSpPr>
              <a:cxnSpLocks/>
            </p:cNvCxnSpPr>
            <p:nvPr/>
          </p:nvCxnSpPr>
          <p:spPr>
            <a:xfrm>
              <a:off x="1774009" y="2295897"/>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39F0ED96-5260-479D-BF06-4CED62196006}"/>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65">
            <a:extLst>
              <a:ext uri="{FF2B5EF4-FFF2-40B4-BE49-F238E27FC236}">
                <a16:creationId xmlns:a16="http://schemas.microsoft.com/office/drawing/2014/main" id="{55C39770-0FC9-4180-957C-48EE036A7582}"/>
              </a:ext>
            </a:extLst>
          </p:cNvPr>
          <p:cNvGrpSpPr/>
          <p:nvPr/>
        </p:nvGrpSpPr>
        <p:grpSpPr>
          <a:xfrm>
            <a:off x="2039032" y="3810053"/>
            <a:ext cx="1657531" cy="137160"/>
            <a:chOff x="1774009" y="2239842"/>
            <a:chExt cx="1657531" cy="137160"/>
          </a:xfrm>
          <a:solidFill>
            <a:schemeClr val="bg1">
              <a:lumMod val="85000"/>
            </a:schemeClr>
          </a:solidFill>
        </p:grpSpPr>
        <p:cxnSp>
          <p:nvCxnSpPr>
            <p:cNvPr id="67" name="Straight Connector 66">
              <a:extLst>
                <a:ext uri="{FF2B5EF4-FFF2-40B4-BE49-F238E27FC236}">
                  <a16:creationId xmlns:a16="http://schemas.microsoft.com/office/drawing/2014/main" id="{0838462E-6661-44F9-AEC7-AF06DF33D8B5}"/>
                </a:ext>
              </a:extLst>
            </p:cNvPr>
            <p:cNvCxnSpPr>
              <a:cxnSpLocks/>
            </p:cNvCxnSpPr>
            <p:nvPr/>
          </p:nvCxnSpPr>
          <p:spPr>
            <a:xfrm>
              <a:off x="1774009" y="2295897"/>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651CF88F-5C00-45E8-B17C-93F98F819349}"/>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F0FD733A-7B71-4653-B7E9-0CCC88A869CF}"/>
              </a:ext>
            </a:extLst>
          </p:cNvPr>
          <p:cNvGrpSpPr/>
          <p:nvPr/>
        </p:nvGrpSpPr>
        <p:grpSpPr>
          <a:xfrm>
            <a:off x="1426303" y="4313547"/>
            <a:ext cx="1657531" cy="137160"/>
            <a:chOff x="1774009" y="2239842"/>
            <a:chExt cx="1657531" cy="137160"/>
          </a:xfrm>
          <a:solidFill>
            <a:schemeClr val="bg1">
              <a:lumMod val="85000"/>
            </a:schemeClr>
          </a:solidFill>
        </p:grpSpPr>
        <p:cxnSp>
          <p:nvCxnSpPr>
            <p:cNvPr id="70" name="Straight Connector 69">
              <a:extLst>
                <a:ext uri="{FF2B5EF4-FFF2-40B4-BE49-F238E27FC236}">
                  <a16:creationId xmlns:a16="http://schemas.microsoft.com/office/drawing/2014/main" id="{ACF51EEB-D928-4D89-824F-7D245333EBFE}"/>
                </a:ext>
              </a:extLst>
            </p:cNvPr>
            <p:cNvCxnSpPr>
              <a:cxnSpLocks/>
            </p:cNvCxnSpPr>
            <p:nvPr/>
          </p:nvCxnSpPr>
          <p:spPr>
            <a:xfrm>
              <a:off x="1774009" y="2295897"/>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392B718F-CCD8-49CD-AC11-1A4FD509B22B}"/>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1DC4128B-C58E-4B13-A04C-A7C5F071F2B2}"/>
              </a:ext>
            </a:extLst>
          </p:cNvPr>
          <p:cNvGrpSpPr/>
          <p:nvPr/>
        </p:nvGrpSpPr>
        <p:grpSpPr>
          <a:xfrm>
            <a:off x="2039032" y="4845553"/>
            <a:ext cx="1657531" cy="137160"/>
            <a:chOff x="1774009" y="2239842"/>
            <a:chExt cx="1657531" cy="137160"/>
          </a:xfrm>
          <a:solidFill>
            <a:schemeClr val="bg1">
              <a:lumMod val="85000"/>
            </a:schemeClr>
          </a:solidFill>
        </p:grpSpPr>
        <p:cxnSp>
          <p:nvCxnSpPr>
            <p:cNvPr id="73" name="Straight Connector 72">
              <a:extLst>
                <a:ext uri="{FF2B5EF4-FFF2-40B4-BE49-F238E27FC236}">
                  <a16:creationId xmlns:a16="http://schemas.microsoft.com/office/drawing/2014/main" id="{CAC6D733-5FA0-432E-A5F3-E711C8A09A0E}"/>
                </a:ext>
              </a:extLst>
            </p:cNvPr>
            <p:cNvCxnSpPr>
              <a:cxnSpLocks/>
            </p:cNvCxnSpPr>
            <p:nvPr/>
          </p:nvCxnSpPr>
          <p:spPr>
            <a:xfrm>
              <a:off x="1774009" y="2295897"/>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4824B4EE-87A5-48C2-9089-BE6EA7DAF9CE}"/>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a:extLst>
              <a:ext uri="{FF2B5EF4-FFF2-40B4-BE49-F238E27FC236}">
                <a16:creationId xmlns:a16="http://schemas.microsoft.com/office/drawing/2014/main" id="{05AF65C3-27D7-49EE-8E2D-0E82EFE7D106}"/>
              </a:ext>
            </a:extLst>
          </p:cNvPr>
          <p:cNvSpPr/>
          <p:nvPr/>
        </p:nvSpPr>
        <p:spPr>
          <a:xfrm>
            <a:off x="3116613" y="3214606"/>
            <a:ext cx="5087257" cy="276999"/>
          </a:xfrm>
          <a:prstGeom prst="rect">
            <a:avLst/>
          </a:prstGeom>
        </p:spPr>
        <p:txBody>
          <a:bodyPr wrap="square">
            <a:spAutoFit/>
          </a:bodyPr>
          <a:lstStyle/>
          <a:p>
            <a:r>
              <a:rPr lang="en-US" sz="1200" dirty="0"/>
              <a:t>Click the ‘Specialized Devices/Systems’. </a:t>
            </a:r>
          </a:p>
        </p:txBody>
      </p:sp>
      <p:sp>
        <p:nvSpPr>
          <p:cNvPr id="79" name="Rectangle 78">
            <a:extLst>
              <a:ext uri="{FF2B5EF4-FFF2-40B4-BE49-F238E27FC236}">
                <a16:creationId xmlns:a16="http://schemas.microsoft.com/office/drawing/2014/main" id="{21188608-C97E-4640-94D7-3B202C4B2979}"/>
              </a:ext>
            </a:extLst>
          </p:cNvPr>
          <p:cNvSpPr/>
          <p:nvPr/>
        </p:nvSpPr>
        <p:spPr>
          <a:xfrm>
            <a:off x="3715690" y="3651615"/>
            <a:ext cx="5580049" cy="461665"/>
          </a:xfrm>
          <a:prstGeom prst="rect">
            <a:avLst/>
          </a:prstGeom>
        </p:spPr>
        <p:txBody>
          <a:bodyPr wrap="square">
            <a:spAutoFit/>
          </a:bodyPr>
          <a:lstStyle/>
          <a:p>
            <a:r>
              <a:rPr lang="en-US" sz="1200" dirty="0"/>
              <a:t>Complete the informational fields. Under Request Details Device Operational Environment select “Research Scientific Computing Device (RSCD)”.</a:t>
            </a:r>
          </a:p>
        </p:txBody>
      </p:sp>
      <p:sp>
        <p:nvSpPr>
          <p:cNvPr id="80" name="Rectangle 79">
            <a:extLst>
              <a:ext uri="{FF2B5EF4-FFF2-40B4-BE49-F238E27FC236}">
                <a16:creationId xmlns:a16="http://schemas.microsoft.com/office/drawing/2014/main" id="{81039209-FDAD-4F55-9C49-EE4CF546978E}"/>
              </a:ext>
            </a:extLst>
          </p:cNvPr>
          <p:cNvSpPr/>
          <p:nvPr/>
        </p:nvSpPr>
        <p:spPr>
          <a:xfrm>
            <a:off x="3106137" y="4165039"/>
            <a:ext cx="5437866" cy="461665"/>
          </a:xfrm>
          <a:prstGeom prst="rect">
            <a:avLst/>
          </a:prstGeom>
        </p:spPr>
        <p:txBody>
          <a:bodyPr wrap="square">
            <a:spAutoFit/>
          </a:bodyPr>
          <a:lstStyle/>
          <a:p>
            <a:r>
              <a:rPr lang="en-US" sz="1200" dirty="0"/>
              <a:t>For the type of Isolation you are requesting field: If you are requesting a new RSCD, choose “Create New Access Control List (ACL)”. </a:t>
            </a:r>
          </a:p>
        </p:txBody>
      </p:sp>
      <p:sp>
        <p:nvSpPr>
          <p:cNvPr id="81" name="Rectangle 80">
            <a:extLst>
              <a:ext uri="{FF2B5EF4-FFF2-40B4-BE49-F238E27FC236}">
                <a16:creationId xmlns:a16="http://schemas.microsoft.com/office/drawing/2014/main" id="{302D66F5-3CB2-40CB-9241-F9228F28371F}"/>
              </a:ext>
            </a:extLst>
          </p:cNvPr>
          <p:cNvSpPr/>
          <p:nvPr/>
        </p:nvSpPr>
        <p:spPr>
          <a:xfrm>
            <a:off x="3721997" y="4786291"/>
            <a:ext cx="5087257" cy="276999"/>
          </a:xfrm>
          <a:prstGeom prst="rect">
            <a:avLst/>
          </a:prstGeom>
        </p:spPr>
        <p:txBody>
          <a:bodyPr wrap="square">
            <a:spAutoFit/>
          </a:bodyPr>
          <a:lstStyle/>
          <a:p>
            <a:r>
              <a:rPr lang="en-US" sz="1200" dirty="0"/>
              <a:t>Complete all fields and submit. </a:t>
            </a:r>
          </a:p>
        </p:txBody>
      </p:sp>
      <p:sp>
        <p:nvSpPr>
          <p:cNvPr id="82" name="Rectangle 81">
            <a:extLst>
              <a:ext uri="{FF2B5EF4-FFF2-40B4-BE49-F238E27FC236}">
                <a16:creationId xmlns:a16="http://schemas.microsoft.com/office/drawing/2014/main" id="{72538B60-A5A1-439C-89D7-B3FF75CCBDF8}"/>
              </a:ext>
            </a:extLst>
          </p:cNvPr>
          <p:cNvSpPr/>
          <p:nvPr/>
        </p:nvSpPr>
        <p:spPr>
          <a:xfrm>
            <a:off x="3083834" y="5104034"/>
            <a:ext cx="5881614" cy="830997"/>
          </a:xfrm>
          <a:prstGeom prst="rect">
            <a:avLst/>
          </a:prstGeom>
        </p:spPr>
        <p:txBody>
          <a:bodyPr wrap="square">
            <a:spAutoFit/>
          </a:bodyPr>
          <a:lstStyle/>
          <a:p>
            <a:r>
              <a:rPr lang="en-US" sz="1200" dirty="0"/>
              <a:t>Once the SNOW request is submitted, it will to be forwarded to the ITOPS Triage Team and, after review, will be assigned to the CSS Triage Team, which will directly contact the Business Owner/PI to provide the Security Documentation within three days or the request will be closed.</a:t>
            </a:r>
          </a:p>
        </p:txBody>
      </p:sp>
    </p:spTree>
    <p:extLst>
      <p:ext uri="{BB962C8B-B14F-4D97-AF65-F5344CB8AC3E}">
        <p14:creationId xmlns:p14="http://schemas.microsoft.com/office/powerpoint/2010/main" val="1018210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0F08-E32E-414B-922D-C856C2C09B89}"/>
              </a:ext>
            </a:extLst>
          </p:cNvPr>
          <p:cNvSpPr>
            <a:spLocks noGrp="1"/>
          </p:cNvSpPr>
          <p:nvPr>
            <p:ph type="title"/>
          </p:nvPr>
        </p:nvSpPr>
        <p:spPr/>
        <p:txBody>
          <a:bodyPr/>
          <a:lstStyle/>
          <a:p>
            <a:r>
              <a:rPr lang="en-US" dirty="0"/>
              <a:t>Introduction to the ERA Process and Enterprise Approval </a:t>
            </a:r>
          </a:p>
        </p:txBody>
      </p:sp>
      <p:sp>
        <p:nvSpPr>
          <p:cNvPr id="4" name="Slide Number Placeholder 3">
            <a:extLst>
              <a:ext uri="{FF2B5EF4-FFF2-40B4-BE49-F238E27FC236}">
                <a16:creationId xmlns:a16="http://schemas.microsoft.com/office/drawing/2014/main" id="{2152B80B-685F-4C1E-ACC8-87556985B9FD}"/>
              </a:ext>
            </a:extLst>
          </p:cNvPr>
          <p:cNvSpPr>
            <a:spLocks noGrp="1"/>
          </p:cNvSpPr>
          <p:nvPr>
            <p:ph type="sldNum" sz="quarter" idx="12"/>
          </p:nvPr>
        </p:nvSpPr>
        <p:spPr/>
        <p:txBody>
          <a:bodyPr/>
          <a:lstStyle/>
          <a:p>
            <a:fld id="{E573346A-FCA4-684E-8D18-26E8324063ED}" type="slidenum">
              <a:rPr lang="en-US" smtClean="0"/>
              <a:t>19</a:t>
            </a:fld>
            <a:endParaRPr lang="en-US" dirty="0"/>
          </a:p>
        </p:txBody>
      </p:sp>
      <p:sp>
        <p:nvSpPr>
          <p:cNvPr id="5" name="Footer Placeholder 4">
            <a:extLst>
              <a:ext uri="{FF2B5EF4-FFF2-40B4-BE49-F238E27FC236}">
                <a16:creationId xmlns:a16="http://schemas.microsoft.com/office/drawing/2014/main" id="{5045DA8C-01C1-4967-8F31-9AF73530F258}"/>
              </a:ext>
            </a:extLst>
          </p:cNvPr>
          <p:cNvSpPr>
            <a:spLocks noGrp="1"/>
          </p:cNvSpPr>
          <p:nvPr>
            <p:ph type="ftr" sz="quarter" idx="3"/>
          </p:nvPr>
        </p:nvSpPr>
        <p:spPr>
          <a:xfrm>
            <a:off x="626364" y="5869265"/>
            <a:ext cx="5648787" cy="365125"/>
          </a:xfrm>
        </p:spPr>
        <p:txBody>
          <a:bodyPr/>
          <a:lstStyle/>
          <a:p>
            <a:pPr algn="l"/>
            <a:r>
              <a:rPr lang="en-US" dirty="0"/>
              <a:t>FOR INTERNAL USE ONLY		Office of Information and Technology</a:t>
            </a:r>
          </a:p>
        </p:txBody>
      </p:sp>
      <p:sp>
        <p:nvSpPr>
          <p:cNvPr id="13" name="Flowchart: Process 12">
            <a:extLst>
              <a:ext uri="{FF2B5EF4-FFF2-40B4-BE49-F238E27FC236}">
                <a16:creationId xmlns:a16="http://schemas.microsoft.com/office/drawing/2014/main" id="{6884B820-4BF4-4256-AC1C-380AF9668DAF}"/>
              </a:ext>
            </a:extLst>
          </p:cNvPr>
          <p:cNvSpPr/>
          <p:nvPr/>
        </p:nvSpPr>
        <p:spPr>
          <a:xfrm>
            <a:off x="1166191" y="1172820"/>
            <a:ext cx="6957390" cy="914400"/>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A5F0D828-6E5B-4480-B1E6-FC2C0AAB5C56}"/>
              </a:ext>
            </a:extLst>
          </p:cNvPr>
          <p:cNvSpPr/>
          <p:nvPr/>
        </p:nvSpPr>
        <p:spPr>
          <a:xfrm>
            <a:off x="628650" y="1218540"/>
            <a:ext cx="822960" cy="822960"/>
          </a:xfrm>
          <a:prstGeom prst="ellips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Process 13">
            <a:extLst>
              <a:ext uri="{FF2B5EF4-FFF2-40B4-BE49-F238E27FC236}">
                <a16:creationId xmlns:a16="http://schemas.microsoft.com/office/drawing/2014/main" id="{6D6B5398-A271-41F6-A46B-0AD35B4B42FC}"/>
              </a:ext>
            </a:extLst>
          </p:cNvPr>
          <p:cNvSpPr/>
          <p:nvPr/>
        </p:nvSpPr>
        <p:spPr>
          <a:xfrm>
            <a:off x="1163905" y="2182235"/>
            <a:ext cx="6957390" cy="914400"/>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088F1B5-1C60-40FB-9A8F-B20D4AA74CAD}"/>
              </a:ext>
            </a:extLst>
          </p:cNvPr>
          <p:cNvSpPr/>
          <p:nvPr/>
        </p:nvSpPr>
        <p:spPr>
          <a:xfrm>
            <a:off x="626364" y="2227955"/>
            <a:ext cx="822960" cy="822960"/>
          </a:xfrm>
          <a:prstGeom prst="ellips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Process 15">
            <a:extLst>
              <a:ext uri="{FF2B5EF4-FFF2-40B4-BE49-F238E27FC236}">
                <a16:creationId xmlns:a16="http://schemas.microsoft.com/office/drawing/2014/main" id="{8B757881-E7AE-4526-8B53-BE38EBBFB8D9}"/>
              </a:ext>
            </a:extLst>
          </p:cNvPr>
          <p:cNvSpPr/>
          <p:nvPr/>
        </p:nvSpPr>
        <p:spPr>
          <a:xfrm>
            <a:off x="1163905" y="3202321"/>
            <a:ext cx="6957390" cy="914400"/>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AA780CA-656E-4DE5-BC0A-8B42EEBFC65D}"/>
              </a:ext>
            </a:extLst>
          </p:cNvPr>
          <p:cNvSpPr/>
          <p:nvPr/>
        </p:nvSpPr>
        <p:spPr>
          <a:xfrm>
            <a:off x="626364" y="3248041"/>
            <a:ext cx="822960" cy="822960"/>
          </a:xfrm>
          <a:prstGeom prst="ellips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Process 17">
            <a:extLst>
              <a:ext uri="{FF2B5EF4-FFF2-40B4-BE49-F238E27FC236}">
                <a16:creationId xmlns:a16="http://schemas.microsoft.com/office/drawing/2014/main" id="{9A94D3DE-779C-4A2D-BF7A-C7F8BDDFCA13}"/>
              </a:ext>
            </a:extLst>
          </p:cNvPr>
          <p:cNvSpPr/>
          <p:nvPr/>
        </p:nvSpPr>
        <p:spPr>
          <a:xfrm>
            <a:off x="1166191" y="4207754"/>
            <a:ext cx="6957390" cy="1289507"/>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99D594A-6230-4C1D-A3E4-7752C3D6522C}"/>
              </a:ext>
            </a:extLst>
          </p:cNvPr>
          <p:cNvSpPr/>
          <p:nvPr/>
        </p:nvSpPr>
        <p:spPr>
          <a:xfrm>
            <a:off x="628650" y="4341376"/>
            <a:ext cx="822960" cy="822960"/>
          </a:xfrm>
          <a:prstGeom prst="ellips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Process 19">
            <a:extLst>
              <a:ext uri="{FF2B5EF4-FFF2-40B4-BE49-F238E27FC236}">
                <a16:creationId xmlns:a16="http://schemas.microsoft.com/office/drawing/2014/main" id="{349B4D40-4763-45F7-8FD1-09C4EF01851C}"/>
              </a:ext>
            </a:extLst>
          </p:cNvPr>
          <p:cNvSpPr/>
          <p:nvPr/>
        </p:nvSpPr>
        <p:spPr>
          <a:xfrm>
            <a:off x="1163905" y="5583798"/>
            <a:ext cx="6957390" cy="899297"/>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EF7A381-54C3-4CB3-AE3A-A8F94DA6C2AE}"/>
              </a:ext>
            </a:extLst>
          </p:cNvPr>
          <p:cNvSpPr/>
          <p:nvPr/>
        </p:nvSpPr>
        <p:spPr>
          <a:xfrm>
            <a:off x="626364" y="5632303"/>
            <a:ext cx="822960" cy="822960"/>
          </a:xfrm>
          <a:prstGeom prst="ellips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9A38302-F26F-401B-9D49-B851EB352498}"/>
              </a:ext>
            </a:extLst>
          </p:cNvPr>
          <p:cNvSpPr/>
          <p:nvPr/>
        </p:nvSpPr>
        <p:spPr>
          <a:xfrm>
            <a:off x="1517373" y="1324556"/>
            <a:ext cx="6685067" cy="584775"/>
          </a:xfrm>
          <a:prstGeom prst="rect">
            <a:avLst/>
          </a:prstGeom>
        </p:spPr>
        <p:txBody>
          <a:bodyPr wrap="square">
            <a:spAutoFit/>
          </a:bodyPr>
          <a:lstStyle/>
          <a:p>
            <a:r>
              <a:rPr lang="en-US" sz="1600" dirty="0"/>
              <a:t>Once CSS Triage receives and validates required documents, they we be supplied to the Research Support Division (RSD).</a:t>
            </a:r>
            <a:endParaRPr lang="en-US" sz="1600" b="1" dirty="0"/>
          </a:p>
        </p:txBody>
      </p:sp>
      <p:sp>
        <p:nvSpPr>
          <p:cNvPr id="23" name="Rectangle 22">
            <a:extLst>
              <a:ext uri="{FF2B5EF4-FFF2-40B4-BE49-F238E27FC236}">
                <a16:creationId xmlns:a16="http://schemas.microsoft.com/office/drawing/2014/main" id="{1816271E-C64F-4FED-B957-B9F12540E17E}"/>
              </a:ext>
            </a:extLst>
          </p:cNvPr>
          <p:cNvSpPr/>
          <p:nvPr/>
        </p:nvSpPr>
        <p:spPr>
          <a:xfrm>
            <a:off x="1517372" y="2350409"/>
            <a:ext cx="6606209" cy="584775"/>
          </a:xfrm>
          <a:prstGeom prst="rect">
            <a:avLst/>
          </a:prstGeom>
        </p:spPr>
        <p:txBody>
          <a:bodyPr wrap="square">
            <a:spAutoFit/>
          </a:bodyPr>
          <a:lstStyle/>
          <a:p>
            <a:pPr marL="0" lvl="1"/>
            <a:r>
              <a:rPr lang="en-US" sz="1600" dirty="0"/>
              <a:t>Business Owner/PI facilitates interview/discovery call when requested by RSD. The Business Owner/PI coordinates with vendor and local facility staff.</a:t>
            </a:r>
          </a:p>
        </p:txBody>
      </p:sp>
      <p:sp>
        <p:nvSpPr>
          <p:cNvPr id="24" name="Rectangle 23">
            <a:extLst>
              <a:ext uri="{FF2B5EF4-FFF2-40B4-BE49-F238E27FC236}">
                <a16:creationId xmlns:a16="http://schemas.microsoft.com/office/drawing/2014/main" id="{B9F168BA-0A2D-449B-B0F0-BCCDEBF464E9}"/>
              </a:ext>
            </a:extLst>
          </p:cNvPr>
          <p:cNvSpPr/>
          <p:nvPr/>
        </p:nvSpPr>
        <p:spPr>
          <a:xfrm>
            <a:off x="1517373" y="3283244"/>
            <a:ext cx="6606208" cy="830997"/>
          </a:xfrm>
          <a:prstGeom prst="rect">
            <a:avLst/>
          </a:prstGeom>
        </p:spPr>
        <p:txBody>
          <a:bodyPr wrap="square">
            <a:spAutoFit/>
          </a:bodyPr>
          <a:lstStyle/>
          <a:p>
            <a:pPr lvl="0"/>
            <a:r>
              <a:rPr lang="en-US" sz="1600" dirty="0"/>
              <a:t>RSD will finalize the ERA and submit the results to the Authorizing Official Designated Representative (AODR) or Authorization Official (AO) for final review/approval.</a:t>
            </a:r>
          </a:p>
        </p:txBody>
      </p:sp>
      <p:sp>
        <p:nvSpPr>
          <p:cNvPr id="25" name="Rectangle 24">
            <a:extLst>
              <a:ext uri="{FF2B5EF4-FFF2-40B4-BE49-F238E27FC236}">
                <a16:creationId xmlns:a16="http://schemas.microsoft.com/office/drawing/2014/main" id="{BE67BE98-70B0-4661-925F-241D19A1EE16}"/>
              </a:ext>
            </a:extLst>
          </p:cNvPr>
          <p:cNvSpPr/>
          <p:nvPr/>
        </p:nvSpPr>
        <p:spPr>
          <a:xfrm>
            <a:off x="1490420" y="4193073"/>
            <a:ext cx="6607995" cy="1323439"/>
          </a:xfrm>
          <a:prstGeom prst="rect">
            <a:avLst/>
          </a:prstGeom>
        </p:spPr>
        <p:txBody>
          <a:bodyPr wrap="square">
            <a:spAutoFit/>
          </a:bodyPr>
          <a:lstStyle/>
          <a:p>
            <a:pPr lvl="0"/>
            <a:r>
              <a:rPr lang="en-US" sz="1600" dirty="0"/>
              <a:t>If the device is approved, the final ERA approval document will be posted to the ERA Document Library and the SNOW ticket will be updated by RSD. The request is then moved to the Network Isolation Architect (NIA) and Local Area Network (LAN)Teams. The LAN/NIA team will reach out to the Business Owner/ Local IT for VLAN Setup. </a:t>
            </a:r>
          </a:p>
        </p:txBody>
      </p:sp>
      <p:sp>
        <p:nvSpPr>
          <p:cNvPr id="26" name="Rectangle 25">
            <a:extLst>
              <a:ext uri="{FF2B5EF4-FFF2-40B4-BE49-F238E27FC236}">
                <a16:creationId xmlns:a16="http://schemas.microsoft.com/office/drawing/2014/main" id="{A2036430-1E14-4847-90FE-942D8E0CCFC2}"/>
              </a:ext>
            </a:extLst>
          </p:cNvPr>
          <p:cNvSpPr/>
          <p:nvPr/>
        </p:nvSpPr>
        <p:spPr>
          <a:xfrm>
            <a:off x="1517372" y="5720002"/>
            <a:ext cx="6606209" cy="584775"/>
          </a:xfrm>
          <a:prstGeom prst="rect">
            <a:avLst/>
          </a:prstGeom>
        </p:spPr>
        <p:txBody>
          <a:bodyPr wrap="square">
            <a:spAutoFit/>
          </a:bodyPr>
          <a:lstStyle/>
          <a:p>
            <a:pPr lvl="0"/>
            <a:r>
              <a:rPr lang="en-US" sz="1600" dirty="0"/>
              <a:t>If the RSCD is denied, RSD will update the SNOW ticket with final results and the ticket will be updated to reflected guidance.</a:t>
            </a:r>
          </a:p>
        </p:txBody>
      </p:sp>
      <p:pic>
        <p:nvPicPr>
          <p:cNvPr id="30" name="Graphic 29" descr="Checklist">
            <a:extLst>
              <a:ext uri="{FF2B5EF4-FFF2-40B4-BE49-F238E27FC236}">
                <a16:creationId xmlns:a16="http://schemas.microsoft.com/office/drawing/2014/main" id="{A773B822-76B1-4355-88FA-6B5B61A633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3524" y="1342623"/>
            <a:ext cx="548640" cy="548640"/>
          </a:xfrm>
          <a:prstGeom prst="rect">
            <a:avLst/>
          </a:prstGeom>
        </p:spPr>
      </p:pic>
      <p:pic>
        <p:nvPicPr>
          <p:cNvPr id="32" name="Graphic 31" descr="Teacher">
            <a:extLst>
              <a:ext uri="{FF2B5EF4-FFF2-40B4-BE49-F238E27FC236}">
                <a16:creationId xmlns:a16="http://schemas.microsoft.com/office/drawing/2014/main" id="{BA7A6BAB-2331-4737-9DE4-874481650A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718" y="2362115"/>
            <a:ext cx="548640" cy="548640"/>
          </a:xfrm>
          <a:prstGeom prst="rect">
            <a:avLst/>
          </a:prstGeom>
        </p:spPr>
      </p:pic>
      <p:pic>
        <p:nvPicPr>
          <p:cNvPr id="34" name="Graphic 33" descr="Contract">
            <a:extLst>
              <a:ext uri="{FF2B5EF4-FFF2-40B4-BE49-F238E27FC236}">
                <a16:creationId xmlns:a16="http://schemas.microsoft.com/office/drawing/2014/main" id="{BCEDA621-28D4-4937-A4B0-B5930BA9A4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3524" y="3369894"/>
            <a:ext cx="548640" cy="548640"/>
          </a:xfrm>
          <a:prstGeom prst="rect">
            <a:avLst/>
          </a:prstGeom>
        </p:spPr>
      </p:pic>
      <p:pic>
        <p:nvPicPr>
          <p:cNvPr id="36" name="Graphic 35" descr="Magnifying glass">
            <a:extLst>
              <a:ext uri="{FF2B5EF4-FFF2-40B4-BE49-F238E27FC236}">
                <a16:creationId xmlns:a16="http://schemas.microsoft.com/office/drawing/2014/main" id="{B7139441-F316-4E2A-B196-F9E46519ED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6033" y="4466511"/>
            <a:ext cx="548640" cy="548640"/>
          </a:xfrm>
          <a:prstGeom prst="rect">
            <a:avLst/>
          </a:prstGeom>
        </p:spPr>
      </p:pic>
      <p:pic>
        <p:nvPicPr>
          <p:cNvPr id="38" name="Graphic 37" descr="Close">
            <a:extLst>
              <a:ext uri="{FF2B5EF4-FFF2-40B4-BE49-F238E27FC236}">
                <a16:creationId xmlns:a16="http://schemas.microsoft.com/office/drawing/2014/main" id="{EAD7A3C7-B15A-4339-A29B-5FA9004FC78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6508" y="5761947"/>
            <a:ext cx="548640" cy="548640"/>
          </a:xfrm>
          <a:prstGeom prst="rect">
            <a:avLst/>
          </a:prstGeom>
        </p:spPr>
      </p:pic>
    </p:spTree>
    <p:extLst>
      <p:ext uri="{BB962C8B-B14F-4D97-AF65-F5344CB8AC3E}">
        <p14:creationId xmlns:p14="http://schemas.microsoft.com/office/powerpoint/2010/main" val="162887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8DB8-2271-AC40-B03C-AC2C1AB5C356}"/>
              </a:ext>
            </a:extLst>
          </p:cNvPr>
          <p:cNvSpPr>
            <a:spLocks noGrp="1"/>
          </p:cNvSpPr>
          <p:nvPr>
            <p:ph type="title"/>
          </p:nvPr>
        </p:nvSpPr>
        <p:spPr/>
        <p:txBody>
          <a:bodyPr/>
          <a:lstStyle/>
          <a:p>
            <a:r>
              <a:rPr lang="en-US" dirty="0"/>
              <a:t>Training Agenda</a:t>
            </a:r>
          </a:p>
        </p:txBody>
      </p:sp>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a:lstStyle/>
          <a:p>
            <a:fld id="{E573346A-FCA4-684E-8D18-26E8324063ED}" type="slidenum">
              <a:rPr lang="en-US" smtClean="0"/>
              <a:pPr/>
              <a:t>2</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p:txBody>
          <a:bodyPr/>
          <a:lstStyle/>
          <a:p>
            <a:r>
              <a:rPr lang="en-US" dirty="0"/>
              <a:t>FOR INTERNAL USE ONLY		Office of Information and Technology</a:t>
            </a:r>
          </a:p>
        </p:txBody>
      </p:sp>
      <p:grpSp>
        <p:nvGrpSpPr>
          <p:cNvPr id="14" name="Group 13">
            <a:extLst>
              <a:ext uri="{FF2B5EF4-FFF2-40B4-BE49-F238E27FC236}">
                <a16:creationId xmlns:a16="http://schemas.microsoft.com/office/drawing/2014/main" id="{7A8B0BCA-F907-4714-9A0D-B389A96A9B9E}"/>
              </a:ext>
            </a:extLst>
          </p:cNvPr>
          <p:cNvGrpSpPr/>
          <p:nvPr/>
        </p:nvGrpSpPr>
        <p:grpSpPr>
          <a:xfrm>
            <a:off x="363612" y="2449115"/>
            <a:ext cx="1076325" cy="832485"/>
            <a:chOff x="2842590" y="1966981"/>
            <a:chExt cx="1076325" cy="832485"/>
          </a:xfrm>
        </p:grpSpPr>
        <p:sp>
          <p:nvSpPr>
            <p:cNvPr id="8" name="Hexagon 7">
              <a:extLst>
                <a:ext uri="{FF2B5EF4-FFF2-40B4-BE49-F238E27FC236}">
                  <a16:creationId xmlns:a16="http://schemas.microsoft.com/office/drawing/2014/main" id="{12AADBAA-1348-4EA8-A56A-10039FD603F3}"/>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5D635CBC-5DE6-4E21-A128-85911A5DCD37}"/>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3" name="Straight Connector 12">
              <a:extLst>
                <a:ext uri="{FF2B5EF4-FFF2-40B4-BE49-F238E27FC236}">
                  <a16:creationId xmlns:a16="http://schemas.microsoft.com/office/drawing/2014/main" id="{F2363342-D897-403E-8D16-BB7ABF0EE2EE}"/>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567BCA4-16FF-48BD-98C7-E579A4E8A814}"/>
              </a:ext>
            </a:extLst>
          </p:cNvPr>
          <p:cNvGrpSpPr/>
          <p:nvPr/>
        </p:nvGrpSpPr>
        <p:grpSpPr>
          <a:xfrm>
            <a:off x="363612" y="3642650"/>
            <a:ext cx="1076325" cy="832485"/>
            <a:chOff x="2842590" y="1966981"/>
            <a:chExt cx="1076325" cy="832485"/>
          </a:xfrm>
        </p:grpSpPr>
        <p:sp>
          <p:nvSpPr>
            <p:cNvPr id="16" name="Hexagon 15">
              <a:extLst>
                <a:ext uri="{FF2B5EF4-FFF2-40B4-BE49-F238E27FC236}">
                  <a16:creationId xmlns:a16="http://schemas.microsoft.com/office/drawing/2014/main" id="{1B992986-FE54-45F3-B3E2-B775F4B76F0A}"/>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782724BC-0DE9-461A-8931-6EF78E2EAB11}"/>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9" name="Straight Connector 18">
              <a:extLst>
                <a:ext uri="{FF2B5EF4-FFF2-40B4-BE49-F238E27FC236}">
                  <a16:creationId xmlns:a16="http://schemas.microsoft.com/office/drawing/2014/main" id="{A4EA4259-7309-44AA-921C-DF01D71949F1}"/>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C64F0B7D-EF49-4EDD-B508-1A2F36F4BC2E}"/>
              </a:ext>
            </a:extLst>
          </p:cNvPr>
          <p:cNvGrpSpPr/>
          <p:nvPr/>
        </p:nvGrpSpPr>
        <p:grpSpPr>
          <a:xfrm>
            <a:off x="363612" y="4839625"/>
            <a:ext cx="1076325" cy="832485"/>
            <a:chOff x="2842590" y="1966981"/>
            <a:chExt cx="1076325" cy="832485"/>
          </a:xfrm>
        </p:grpSpPr>
        <p:sp>
          <p:nvSpPr>
            <p:cNvPr id="21" name="Hexagon 20">
              <a:extLst>
                <a:ext uri="{FF2B5EF4-FFF2-40B4-BE49-F238E27FC236}">
                  <a16:creationId xmlns:a16="http://schemas.microsoft.com/office/drawing/2014/main" id="{695394B3-5632-40B8-B60B-55767938BAB4}"/>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B4D3CDD4-0D54-40FE-A242-8C3EC13B2FBC}"/>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24" name="Straight Connector 23">
              <a:extLst>
                <a:ext uri="{FF2B5EF4-FFF2-40B4-BE49-F238E27FC236}">
                  <a16:creationId xmlns:a16="http://schemas.microsoft.com/office/drawing/2014/main" id="{44844651-2340-49C3-9849-537FE67CBD80}"/>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B6333AC0-3E35-41E8-A136-819D6A15C463}"/>
              </a:ext>
            </a:extLst>
          </p:cNvPr>
          <p:cNvGrpSpPr/>
          <p:nvPr/>
        </p:nvGrpSpPr>
        <p:grpSpPr>
          <a:xfrm>
            <a:off x="4562730" y="1164101"/>
            <a:ext cx="1076325" cy="832485"/>
            <a:chOff x="2842590" y="1966981"/>
            <a:chExt cx="1076325" cy="832485"/>
          </a:xfrm>
        </p:grpSpPr>
        <p:sp>
          <p:nvSpPr>
            <p:cNvPr id="41" name="Hexagon 40">
              <a:extLst>
                <a:ext uri="{FF2B5EF4-FFF2-40B4-BE49-F238E27FC236}">
                  <a16:creationId xmlns:a16="http://schemas.microsoft.com/office/drawing/2014/main" id="{FD7A36D1-D423-4BAE-B9CB-154763F32A3D}"/>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Hexagon 41">
              <a:extLst>
                <a:ext uri="{FF2B5EF4-FFF2-40B4-BE49-F238E27FC236}">
                  <a16:creationId xmlns:a16="http://schemas.microsoft.com/office/drawing/2014/main" id="{4BA391BE-A565-4E02-9BF2-FF2BCDF9212D}"/>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44" name="Straight Connector 43">
              <a:extLst>
                <a:ext uri="{FF2B5EF4-FFF2-40B4-BE49-F238E27FC236}">
                  <a16:creationId xmlns:a16="http://schemas.microsoft.com/office/drawing/2014/main" id="{E0613B23-9EAA-457C-9C2A-A8F8381EB6EE}"/>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CE19FE68-4B43-4545-81A8-6BC6BDBEF1A7}"/>
              </a:ext>
            </a:extLst>
          </p:cNvPr>
          <p:cNvGrpSpPr/>
          <p:nvPr/>
        </p:nvGrpSpPr>
        <p:grpSpPr>
          <a:xfrm>
            <a:off x="4562730" y="2438866"/>
            <a:ext cx="1076325" cy="832485"/>
            <a:chOff x="2842590" y="1966981"/>
            <a:chExt cx="1076325" cy="832485"/>
          </a:xfrm>
        </p:grpSpPr>
        <p:sp>
          <p:nvSpPr>
            <p:cNvPr id="48" name="Hexagon 47">
              <a:extLst>
                <a:ext uri="{FF2B5EF4-FFF2-40B4-BE49-F238E27FC236}">
                  <a16:creationId xmlns:a16="http://schemas.microsoft.com/office/drawing/2014/main" id="{193F1ED1-9A5C-44F7-911D-4E058A3272E5}"/>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E6462771-0589-4630-AD5C-7D853CEBF489}"/>
                </a:ext>
              </a:extLst>
            </p:cNvPr>
            <p:cNvSpPr/>
            <p:nvPr/>
          </p:nvSpPr>
          <p:spPr>
            <a:xfrm>
              <a:off x="2842590" y="1966981"/>
              <a:ext cx="1005840" cy="82296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51" name="Straight Connector 50">
              <a:extLst>
                <a:ext uri="{FF2B5EF4-FFF2-40B4-BE49-F238E27FC236}">
                  <a16:creationId xmlns:a16="http://schemas.microsoft.com/office/drawing/2014/main" id="{3DFE1055-E3E4-48DE-B6C5-1DFFD141E796}"/>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B9FA31B4-5BBF-41AC-B9FB-C0B75B3B97ED}"/>
              </a:ext>
            </a:extLst>
          </p:cNvPr>
          <p:cNvGrpSpPr/>
          <p:nvPr/>
        </p:nvGrpSpPr>
        <p:grpSpPr>
          <a:xfrm>
            <a:off x="4562730" y="3632401"/>
            <a:ext cx="1076325" cy="832485"/>
            <a:chOff x="2842590" y="1966981"/>
            <a:chExt cx="1076325" cy="832485"/>
          </a:xfrm>
        </p:grpSpPr>
        <p:sp>
          <p:nvSpPr>
            <p:cNvPr id="53" name="Hexagon 52">
              <a:extLst>
                <a:ext uri="{FF2B5EF4-FFF2-40B4-BE49-F238E27FC236}">
                  <a16:creationId xmlns:a16="http://schemas.microsoft.com/office/drawing/2014/main" id="{557F5078-31A6-4EF6-823A-42AF5C51C724}"/>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a:extLst>
                <a:ext uri="{FF2B5EF4-FFF2-40B4-BE49-F238E27FC236}">
                  <a16:creationId xmlns:a16="http://schemas.microsoft.com/office/drawing/2014/main" id="{AB372F8B-9F2A-4394-ABEC-19EA52DF53B7}"/>
                </a:ext>
              </a:extLst>
            </p:cNvPr>
            <p:cNvSpPr/>
            <p:nvPr/>
          </p:nvSpPr>
          <p:spPr>
            <a:xfrm>
              <a:off x="2842590" y="1966981"/>
              <a:ext cx="1005840" cy="82296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56" name="Straight Connector 55">
              <a:extLst>
                <a:ext uri="{FF2B5EF4-FFF2-40B4-BE49-F238E27FC236}">
                  <a16:creationId xmlns:a16="http://schemas.microsoft.com/office/drawing/2014/main" id="{0B8C119E-A644-4D9A-9745-78A14194ADB5}"/>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9E5523AA-63D4-45D4-9F91-228CD2BED1CE}"/>
              </a:ext>
            </a:extLst>
          </p:cNvPr>
          <p:cNvGrpSpPr/>
          <p:nvPr/>
        </p:nvGrpSpPr>
        <p:grpSpPr>
          <a:xfrm>
            <a:off x="4562730" y="4829376"/>
            <a:ext cx="1076325" cy="832485"/>
            <a:chOff x="2842590" y="1966981"/>
            <a:chExt cx="1076325" cy="832485"/>
          </a:xfrm>
        </p:grpSpPr>
        <p:sp>
          <p:nvSpPr>
            <p:cNvPr id="58" name="Hexagon 57">
              <a:extLst>
                <a:ext uri="{FF2B5EF4-FFF2-40B4-BE49-F238E27FC236}">
                  <a16:creationId xmlns:a16="http://schemas.microsoft.com/office/drawing/2014/main" id="{8894B3D1-4969-4FF5-921D-96145D18CB19}"/>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a:extLst>
                <a:ext uri="{FF2B5EF4-FFF2-40B4-BE49-F238E27FC236}">
                  <a16:creationId xmlns:a16="http://schemas.microsoft.com/office/drawing/2014/main" id="{65890177-E279-442E-BA53-9579522EC0F4}"/>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61" name="Straight Connector 60">
              <a:extLst>
                <a:ext uri="{FF2B5EF4-FFF2-40B4-BE49-F238E27FC236}">
                  <a16:creationId xmlns:a16="http://schemas.microsoft.com/office/drawing/2014/main" id="{19E765D3-BB30-47F4-8EDB-739465FF4590}"/>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2" name="Title 1">
            <a:extLst>
              <a:ext uri="{FF2B5EF4-FFF2-40B4-BE49-F238E27FC236}">
                <a16:creationId xmlns:a16="http://schemas.microsoft.com/office/drawing/2014/main" id="{FF1959F8-DD90-4D15-A643-BF18B8313E9A}"/>
              </a:ext>
            </a:extLst>
          </p:cNvPr>
          <p:cNvSpPr txBox="1">
            <a:spLocks/>
          </p:cNvSpPr>
          <p:nvPr/>
        </p:nvSpPr>
        <p:spPr>
          <a:xfrm>
            <a:off x="517839" y="2512110"/>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sz="3200" dirty="0">
                <a:solidFill>
                  <a:schemeClr val="bg1"/>
                </a:solidFill>
              </a:rPr>
              <a:t>02</a:t>
            </a:r>
          </a:p>
        </p:txBody>
      </p:sp>
      <p:sp>
        <p:nvSpPr>
          <p:cNvPr id="63" name="Title 1">
            <a:extLst>
              <a:ext uri="{FF2B5EF4-FFF2-40B4-BE49-F238E27FC236}">
                <a16:creationId xmlns:a16="http://schemas.microsoft.com/office/drawing/2014/main" id="{1D850A89-996A-49DF-B1DE-CC0155C26D40}"/>
              </a:ext>
            </a:extLst>
          </p:cNvPr>
          <p:cNvSpPr txBox="1">
            <a:spLocks/>
          </p:cNvSpPr>
          <p:nvPr/>
        </p:nvSpPr>
        <p:spPr>
          <a:xfrm>
            <a:off x="500028" y="3725861"/>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sz="3200" dirty="0">
                <a:solidFill>
                  <a:schemeClr val="bg1"/>
                </a:solidFill>
              </a:rPr>
              <a:t>03</a:t>
            </a:r>
          </a:p>
        </p:txBody>
      </p:sp>
      <p:sp>
        <p:nvSpPr>
          <p:cNvPr id="64" name="Title 1">
            <a:extLst>
              <a:ext uri="{FF2B5EF4-FFF2-40B4-BE49-F238E27FC236}">
                <a16:creationId xmlns:a16="http://schemas.microsoft.com/office/drawing/2014/main" id="{793748AF-9D87-4587-9BBC-46FE872B1AD1}"/>
              </a:ext>
            </a:extLst>
          </p:cNvPr>
          <p:cNvSpPr txBox="1">
            <a:spLocks/>
          </p:cNvSpPr>
          <p:nvPr/>
        </p:nvSpPr>
        <p:spPr>
          <a:xfrm>
            <a:off x="500074" y="4919295"/>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sz="3200" dirty="0">
                <a:solidFill>
                  <a:schemeClr val="bg1"/>
                </a:solidFill>
              </a:rPr>
              <a:t>04</a:t>
            </a:r>
          </a:p>
        </p:txBody>
      </p:sp>
      <p:sp>
        <p:nvSpPr>
          <p:cNvPr id="65" name="Title 1">
            <a:extLst>
              <a:ext uri="{FF2B5EF4-FFF2-40B4-BE49-F238E27FC236}">
                <a16:creationId xmlns:a16="http://schemas.microsoft.com/office/drawing/2014/main" id="{B6956D27-841F-4679-9244-10880740C21F}"/>
              </a:ext>
            </a:extLst>
          </p:cNvPr>
          <p:cNvSpPr txBox="1">
            <a:spLocks/>
          </p:cNvSpPr>
          <p:nvPr/>
        </p:nvSpPr>
        <p:spPr>
          <a:xfrm>
            <a:off x="4755804" y="1237236"/>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dirty="0">
                <a:solidFill>
                  <a:schemeClr val="bg1"/>
                </a:solidFill>
              </a:rPr>
              <a:t>05</a:t>
            </a:r>
          </a:p>
        </p:txBody>
      </p:sp>
      <p:sp>
        <p:nvSpPr>
          <p:cNvPr id="67" name="Title 1">
            <a:extLst>
              <a:ext uri="{FF2B5EF4-FFF2-40B4-BE49-F238E27FC236}">
                <a16:creationId xmlns:a16="http://schemas.microsoft.com/office/drawing/2014/main" id="{7A772B88-32E1-4769-8A2B-44F6B1E6A8D1}"/>
              </a:ext>
            </a:extLst>
          </p:cNvPr>
          <p:cNvSpPr txBox="1">
            <a:spLocks/>
          </p:cNvSpPr>
          <p:nvPr/>
        </p:nvSpPr>
        <p:spPr>
          <a:xfrm>
            <a:off x="4772036" y="2512165"/>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dirty="0">
                <a:solidFill>
                  <a:schemeClr val="bg1"/>
                </a:solidFill>
              </a:rPr>
              <a:t>06</a:t>
            </a:r>
          </a:p>
        </p:txBody>
      </p:sp>
      <p:sp>
        <p:nvSpPr>
          <p:cNvPr id="68" name="Title 1">
            <a:extLst>
              <a:ext uri="{FF2B5EF4-FFF2-40B4-BE49-F238E27FC236}">
                <a16:creationId xmlns:a16="http://schemas.microsoft.com/office/drawing/2014/main" id="{A36DDAD8-BF1F-462C-B25F-59267D530A64}"/>
              </a:ext>
            </a:extLst>
          </p:cNvPr>
          <p:cNvSpPr txBox="1">
            <a:spLocks/>
          </p:cNvSpPr>
          <p:nvPr/>
        </p:nvSpPr>
        <p:spPr>
          <a:xfrm>
            <a:off x="4773074" y="3718455"/>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dirty="0">
                <a:solidFill>
                  <a:schemeClr val="bg1"/>
                </a:solidFill>
              </a:rPr>
              <a:t>07</a:t>
            </a:r>
          </a:p>
        </p:txBody>
      </p:sp>
      <p:sp>
        <p:nvSpPr>
          <p:cNvPr id="69" name="Title 1">
            <a:extLst>
              <a:ext uri="{FF2B5EF4-FFF2-40B4-BE49-F238E27FC236}">
                <a16:creationId xmlns:a16="http://schemas.microsoft.com/office/drawing/2014/main" id="{6AAD3FE1-9961-4147-9398-797E0590E9AE}"/>
              </a:ext>
            </a:extLst>
          </p:cNvPr>
          <p:cNvSpPr txBox="1">
            <a:spLocks/>
          </p:cNvSpPr>
          <p:nvPr/>
        </p:nvSpPr>
        <p:spPr>
          <a:xfrm>
            <a:off x="4787239" y="4899895"/>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dirty="0">
                <a:solidFill>
                  <a:schemeClr val="bg1"/>
                </a:solidFill>
              </a:rPr>
              <a:t>08</a:t>
            </a:r>
          </a:p>
        </p:txBody>
      </p:sp>
      <p:sp>
        <p:nvSpPr>
          <p:cNvPr id="70" name="Rectangle 69">
            <a:extLst>
              <a:ext uri="{FF2B5EF4-FFF2-40B4-BE49-F238E27FC236}">
                <a16:creationId xmlns:a16="http://schemas.microsoft.com/office/drawing/2014/main" id="{0A13D85B-819C-4C93-82E5-5EB8CAB3591E}"/>
              </a:ext>
            </a:extLst>
          </p:cNvPr>
          <p:cNvSpPr/>
          <p:nvPr/>
        </p:nvSpPr>
        <p:spPr>
          <a:xfrm>
            <a:off x="1477847" y="2603938"/>
            <a:ext cx="2912163" cy="523220"/>
          </a:xfrm>
          <a:prstGeom prst="rect">
            <a:avLst/>
          </a:prstGeom>
        </p:spPr>
        <p:txBody>
          <a:bodyPr wrap="square">
            <a:spAutoFit/>
          </a:bodyPr>
          <a:lstStyle/>
          <a:p>
            <a:r>
              <a:rPr lang="en-US" sz="1400" dirty="0"/>
              <a:t>Define Research Scientific Computing Devices (RSCD)</a:t>
            </a:r>
          </a:p>
        </p:txBody>
      </p:sp>
      <p:sp>
        <p:nvSpPr>
          <p:cNvPr id="71" name="Rectangle 70">
            <a:extLst>
              <a:ext uri="{FF2B5EF4-FFF2-40B4-BE49-F238E27FC236}">
                <a16:creationId xmlns:a16="http://schemas.microsoft.com/office/drawing/2014/main" id="{DF558540-B989-40EF-819E-30FAA899DC1D}"/>
              </a:ext>
            </a:extLst>
          </p:cNvPr>
          <p:cNvSpPr/>
          <p:nvPr/>
        </p:nvSpPr>
        <p:spPr>
          <a:xfrm>
            <a:off x="1461373" y="4986388"/>
            <a:ext cx="3009435" cy="523220"/>
          </a:xfrm>
          <a:prstGeom prst="rect">
            <a:avLst/>
          </a:prstGeom>
        </p:spPr>
        <p:txBody>
          <a:bodyPr wrap="square">
            <a:spAutoFit/>
          </a:bodyPr>
          <a:lstStyle/>
          <a:p>
            <a:r>
              <a:rPr lang="en-US" sz="1400" dirty="0"/>
              <a:t>Discuss the ERA Process Key Roles and Responsibilities</a:t>
            </a:r>
          </a:p>
        </p:txBody>
      </p:sp>
      <p:sp>
        <p:nvSpPr>
          <p:cNvPr id="72" name="Rectangle 71">
            <a:extLst>
              <a:ext uri="{FF2B5EF4-FFF2-40B4-BE49-F238E27FC236}">
                <a16:creationId xmlns:a16="http://schemas.microsoft.com/office/drawing/2014/main" id="{129C3458-7F2A-4F6D-B856-28CEA7D9BD12}"/>
              </a:ext>
            </a:extLst>
          </p:cNvPr>
          <p:cNvSpPr/>
          <p:nvPr/>
        </p:nvSpPr>
        <p:spPr>
          <a:xfrm>
            <a:off x="1455934" y="3740488"/>
            <a:ext cx="3116066" cy="523220"/>
          </a:xfrm>
          <a:prstGeom prst="rect">
            <a:avLst/>
          </a:prstGeom>
        </p:spPr>
        <p:txBody>
          <a:bodyPr wrap="square">
            <a:spAutoFit/>
          </a:bodyPr>
          <a:lstStyle/>
          <a:p>
            <a:pPr lvl="0"/>
            <a:r>
              <a:rPr lang="en-US" sz="1400" dirty="0"/>
              <a:t>Review the ERA process for RSCD(s) requiring VA network access</a:t>
            </a:r>
          </a:p>
        </p:txBody>
      </p:sp>
      <p:sp>
        <p:nvSpPr>
          <p:cNvPr id="73" name="Rectangle 72">
            <a:extLst>
              <a:ext uri="{FF2B5EF4-FFF2-40B4-BE49-F238E27FC236}">
                <a16:creationId xmlns:a16="http://schemas.microsoft.com/office/drawing/2014/main" id="{63E48CF2-EC9D-42AA-9208-DC4205E8508C}"/>
              </a:ext>
            </a:extLst>
          </p:cNvPr>
          <p:cNvSpPr/>
          <p:nvPr/>
        </p:nvSpPr>
        <p:spPr>
          <a:xfrm>
            <a:off x="5761644" y="1164101"/>
            <a:ext cx="4572000" cy="1046440"/>
          </a:xfrm>
          <a:prstGeom prst="rect">
            <a:avLst/>
          </a:prstGeom>
        </p:spPr>
        <p:txBody>
          <a:bodyPr>
            <a:spAutoFit/>
          </a:bodyPr>
          <a:lstStyle/>
          <a:p>
            <a:r>
              <a:rPr lang="en-US" sz="1400" dirty="0"/>
              <a:t>RSCD required documents/artifacts:</a:t>
            </a:r>
          </a:p>
          <a:p>
            <a:pPr marL="365760" lvl="1" indent="-182880">
              <a:buFont typeface="Arial" panose="020B0604020202020204" pitchFamily="34" charset="0"/>
              <a:buChar char="•"/>
            </a:pPr>
            <a:r>
              <a:rPr lang="en-US" sz="1200" dirty="0"/>
              <a:t>RSCD Vendor Workbook</a:t>
            </a:r>
          </a:p>
          <a:p>
            <a:pPr marL="365760" lvl="1" indent="-182880">
              <a:buFont typeface="Arial" panose="020B0604020202020204" pitchFamily="34" charset="0"/>
              <a:buChar char="•"/>
            </a:pPr>
            <a:r>
              <a:rPr lang="en-US" sz="1200" dirty="0"/>
              <a:t>Network Topology Diagram </a:t>
            </a:r>
          </a:p>
          <a:p>
            <a:pPr marL="365760" lvl="1" indent="-182880">
              <a:buFont typeface="Arial" panose="020B0604020202020204" pitchFamily="34" charset="0"/>
              <a:buChar char="•"/>
            </a:pPr>
            <a:r>
              <a:rPr lang="en-US" sz="1200" dirty="0"/>
              <a:t>Hardware, Software Inventory</a:t>
            </a:r>
          </a:p>
          <a:p>
            <a:pPr marL="365760" lvl="1" indent="-182880">
              <a:buFont typeface="Arial" panose="020B0604020202020204" pitchFamily="34" charset="0"/>
              <a:buChar char="•"/>
            </a:pPr>
            <a:r>
              <a:rPr lang="en-US" sz="1200" dirty="0"/>
              <a:t>Ports, Protocols, and Services (PPS)</a:t>
            </a:r>
          </a:p>
        </p:txBody>
      </p:sp>
      <p:sp>
        <p:nvSpPr>
          <p:cNvPr id="74" name="Rectangle 73">
            <a:extLst>
              <a:ext uri="{FF2B5EF4-FFF2-40B4-BE49-F238E27FC236}">
                <a16:creationId xmlns:a16="http://schemas.microsoft.com/office/drawing/2014/main" id="{014EDE73-FC69-47BE-AE56-291EC4CA4308}"/>
              </a:ext>
            </a:extLst>
          </p:cNvPr>
          <p:cNvSpPr/>
          <p:nvPr/>
        </p:nvSpPr>
        <p:spPr>
          <a:xfrm>
            <a:off x="5731819" y="2594034"/>
            <a:ext cx="3173644" cy="523220"/>
          </a:xfrm>
          <a:prstGeom prst="rect">
            <a:avLst/>
          </a:prstGeom>
        </p:spPr>
        <p:txBody>
          <a:bodyPr wrap="square">
            <a:spAutoFit/>
          </a:bodyPr>
          <a:lstStyle/>
          <a:p>
            <a:r>
              <a:rPr lang="en-US" sz="1400" dirty="0"/>
              <a:t>Introduction to RSCD package submission in ServiceNow (SNOW)</a:t>
            </a:r>
          </a:p>
        </p:txBody>
      </p:sp>
      <p:sp>
        <p:nvSpPr>
          <p:cNvPr id="75" name="Rectangle 74">
            <a:extLst>
              <a:ext uri="{FF2B5EF4-FFF2-40B4-BE49-F238E27FC236}">
                <a16:creationId xmlns:a16="http://schemas.microsoft.com/office/drawing/2014/main" id="{93F55CB5-FDE2-42F2-9362-706E170BF6DC}"/>
              </a:ext>
            </a:extLst>
          </p:cNvPr>
          <p:cNvSpPr/>
          <p:nvPr/>
        </p:nvSpPr>
        <p:spPr>
          <a:xfrm>
            <a:off x="5731819" y="3796004"/>
            <a:ext cx="3359173" cy="523220"/>
          </a:xfrm>
          <a:prstGeom prst="rect">
            <a:avLst/>
          </a:prstGeom>
        </p:spPr>
        <p:txBody>
          <a:bodyPr wrap="square">
            <a:spAutoFit/>
          </a:bodyPr>
          <a:lstStyle/>
          <a:p>
            <a:r>
              <a:rPr lang="en-US" sz="1400" dirty="0"/>
              <a:t>Introduction to ERA process and</a:t>
            </a:r>
            <a:br>
              <a:rPr lang="en-US" sz="1400" dirty="0"/>
            </a:br>
            <a:r>
              <a:rPr lang="en-US" sz="1400" dirty="0"/>
              <a:t>VA Enterprise approval</a:t>
            </a:r>
          </a:p>
        </p:txBody>
      </p:sp>
      <p:sp>
        <p:nvSpPr>
          <p:cNvPr id="76" name="Rectangle 75">
            <a:extLst>
              <a:ext uri="{FF2B5EF4-FFF2-40B4-BE49-F238E27FC236}">
                <a16:creationId xmlns:a16="http://schemas.microsoft.com/office/drawing/2014/main" id="{1ABEBDBC-3B6B-4A76-8DDF-DF0CC18AF9BC}"/>
              </a:ext>
            </a:extLst>
          </p:cNvPr>
          <p:cNvSpPr/>
          <p:nvPr/>
        </p:nvSpPr>
        <p:spPr>
          <a:xfrm>
            <a:off x="5731820" y="5049766"/>
            <a:ext cx="2655314" cy="307777"/>
          </a:xfrm>
          <a:prstGeom prst="rect">
            <a:avLst/>
          </a:prstGeom>
        </p:spPr>
        <p:txBody>
          <a:bodyPr wrap="square">
            <a:spAutoFit/>
          </a:bodyPr>
          <a:lstStyle/>
          <a:p>
            <a:r>
              <a:rPr lang="en-US" sz="1400" dirty="0"/>
              <a:t>Review Specific Training Scenarios </a:t>
            </a:r>
          </a:p>
        </p:txBody>
      </p:sp>
      <p:grpSp>
        <p:nvGrpSpPr>
          <p:cNvPr id="50" name="Group 49">
            <a:extLst>
              <a:ext uri="{FF2B5EF4-FFF2-40B4-BE49-F238E27FC236}">
                <a16:creationId xmlns:a16="http://schemas.microsoft.com/office/drawing/2014/main" id="{BEB1A8E4-DC25-445B-9CA3-18B2B990B005}"/>
              </a:ext>
            </a:extLst>
          </p:cNvPr>
          <p:cNvGrpSpPr/>
          <p:nvPr/>
        </p:nvGrpSpPr>
        <p:grpSpPr>
          <a:xfrm>
            <a:off x="388420" y="1229910"/>
            <a:ext cx="1076325" cy="832485"/>
            <a:chOff x="2842590" y="1966981"/>
            <a:chExt cx="1076325" cy="832485"/>
          </a:xfrm>
        </p:grpSpPr>
        <p:sp>
          <p:nvSpPr>
            <p:cNvPr id="55" name="Hexagon 54">
              <a:extLst>
                <a:ext uri="{FF2B5EF4-FFF2-40B4-BE49-F238E27FC236}">
                  <a16:creationId xmlns:a16="http://schemas.microsoft.com/office/drawing/2014/main" id="{F7836751-F7C9-44E6-AD67-1EB6ECFF6187}"/>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a:extLst>
                <a:ext uri="{FF2B5EF4-FFF2-40B4-BE49-F238E27FC236}">
                  <a16:creationId xmlns:a16="http://schemas.microsoft.com/office/drawing/2014/main" id="{F735B1C2-B726-40D3-9F2C-A7ABFA915A57}"/>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66" name="Straight Connector 65">
              <a:extLst>
                <a:ext uri="{FF2B5EF4-FFF2-40B4-BE49-F238E27FC236}">
                  <a16:creationId xmlns:a16="http://schemas.microsoft.com/office/drawing/2014/main" id="{679A71D7-910D-4D8B-B7F7-E8817BC8A422}"/>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7" name="Rectangle 76">
            <a:extLst>
              <a:ext uri="{FF2B5EF4-FFF2-40B4-BE49-F238E27FC236}">
                <a16:creationId xmlns:a16="http://schemas.microsoft.com/office/drawing/2014/main" id="{52C632CF-2091-4724-AE14-FDA873F5E21B}"/>
              </a:ext>
            </a:extLst>
          </p:cNvPr>
          <p:cNvSpPr/>
          <p:nvPr/>
        </p:nvSpPr>
        <p:spPr>
          <a:xfrm>
            <a:off x="1502655" y="1384733"/>
            <a:ext cx="2912163" cy="523220"/>
          </a:xfrm>
          <a:prstGeom prst="rect">
            <a:avLst/>
          </a:prstGeom>
        </p:spPr>
        <p:txBody>
          <a:bodyPr wrap="square">
            <a:spAutoFit/>
          </a:bodyPr>
          <a:lstStyle/>
          <a:p>
            <a:r>
              <a:rPr lang="en-US" sz="1400" dirty="0"/>
              <a:t>Research Importance of the Enterprise Risk Analysis (ERA) Process </a:t>
            </a:r>
          </a:p>
        </p:txBody>
      </p:sp>
      <p:sp>
        <p:nvSpPr>
          <p:cNvPr id="78" name="Title 1">
            <a:extLst>
              <a:ext uri="{FF2B5EF4-FFF2-40B4-BE49-F238E27FC236}">
                <a16:creationId xmlns:a16="http://schemas.microsoft.com/office/drawing/2014/main" id="{C817621F-AC07-4443-A1E8-186B3B089B0D}"/>
              </a:ext>
            </a:extLst>
          </p:cNvPr>
          <p:cNvSpPr txBox="1">
            <a:spLocks/>
          </p:cNvSpPr>
          <p:nvPr/>
        </p:nvSpPr>
        <p:spPr>
          <a:xfrm>
            <a:off x="553276" y="1303542"/>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sz="3200" dirty="0">
                <a:solidFill>
                  <a:schemeClr val="bg1"/>
                </a:solidFill>
              </a:rPr>
              <a:t>01</a:t>
            </a:r>
          </a:p>
        </p:txBody>
      </p:sp>
    </p:spTree>
    <p:extLst>
      <p:ext uri="{BB962C8B-B14F-4D97-AF65-F5344CB8AC3E}">
        <p14:creationId xmlns:p14="http://schemas.microsoft.com/office/powerpoint/2010/main" val="804046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a:lstStyle/>
          <a:p>
            <a:fld id="{E573346A-FCA4-684E-8D18-26E8324063ED}" type="slidenum">
              <a:rPr lang="en-US" smtClean="0"/>
              <a:pPr/>
              <a:t>20</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p:txBody>
          <a:bodyPr/>
          <a:lstStyle/>
          <a:p>
            <a:r>
              <a:rPr lang="en-US" dirty="0"/>
              <a:t>FOR INTERNAL USE ONLY		Office of Information and Technology</a:t>
            </a:r>
          </a:p>
        </p:txBody>
      </p:sp>
      <p:sp>
        <p:nvSpPr>
          <p:cNvPr id="13" name="Title 1">
            <a:extLst>
              <a:ext uri="{FF2B5EF4-FFF2-40B4-BE49-F238E27FC236}">
                <a16:creationId xmlns:a16="http://schemas.microsoft.com/office/drawing/2014/main" id="{A3816E85-EF02-4CCC-BFFF-30733A566F79}"/>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t>Training Scenario #1</a:t>
            </a:r>
          </a:p>
        </p:txBody>
      </p:sp>
      <p:sp>
        <p:nvSpPr>
          <p:cNvPr id="26" name="Rectangle: Rounded Corners 25">
            <a:extLst>
              <a:ext uri="{FF2B5EF4-FFF2-40B4-BE49-F238E27FC236}">
                <a16:creationId xmlns:a16="http://schemas.microsoft.com/office/drawing/2014/main" id="{5F1FE699-1E6E-4640-882B-BC582092587B}"/>
              </a:ext>
            </a:extLst>
          </p:cNvPr>
          <p:cNvSpPr/>
          <p:nvPr/>
        </p:nvSpPr>
        <p:spPr>
          <a:xfrm>
            <a:off x="3130295" y="1333666"/>
            <a:ext cx="5233120" cy="129801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01478C1-1306-4B3D-8683-ACB0390A429A}"/>
              </a:ext>
            </a:extLst>
          </p:cNvPr>
          <p:cNvSpPr/>
          <p:nvPr/>
        </p:nvSpPr>
        <p:spPr>
          <a:xfrm>
            <a:off x="3233853" y="1381765"/>
            <a:ext cx="4983337" cy="1138773"/>
          </a:xfrm>
          <a:prstGeom prst="rect">
            <a:avLst/>
          </a:prstGeom>
          <a:noFill/>
        </p:spPr>
        <p:txBody>
          <a:bodyPr wrap="square">
            <a:spAutoFit/>
          </a:bodyPr>
          <a:lstStyle/>
          <a:p>
            <a:r>
              <a:rPr lang="en-US" sz="1350" b="1" dirty="0"/>
              <a:t>SCENARIO</a:t>
            </a:r>
            <a:r>
              <a:rPr lang="en-US" sz="1350" dirty="0"/>
              <a:t>: A Principal Investigator was reviewing the ERA Portal and noticed the exact same RSCD that the facility would like to have put on the network is listed with an approved Enterprise </a:t>
            </a:r>
            <a:r>
              <a:rPr lang="en-US" sz="1400" dirty="0">
                <a:cs typeface="Arial"/>
              </a:rPr>
              <a:t>Risk Analysis Report (ERAR) </a:t>
            </a:r>
            <a:r>
              <a:rPr lang="en-US" sz="1350" dirty="0"/>
              <a:t>already on the portal. What steps are needed to get the RSCD on the network at the facility?</a:t>
            </a:r>
          </a:p>
        </p:txBody>
      </p:sp>
      <p:sp>
        <p:nvSpPr>
          <p:cNvPr id="37" name="Rectangle 36">
            <a:extLst>
              <a:ext uri="{FF2B5EF4-FFF2-40B4-BE49-F238E27FC236}">
                <a16:creationId xmlns:a16="http://schemas.microsoft.com/office/drawing/2014/main" id="{C817C69C-443B-414A-AB95-44BBCE5657F0}"/>
              </a:ext>
            </a:extLst>
          </p:cNvPr>
          <p:cNvSpPr/>
          <p:nvPr/>
        </p:nvSpPr>
        <p:spPr>
          <a:xfrm>
            <a:off x="758282" y="2806551"/>
            <a:ext cx="7605133" cy="2831544"/>
          </a:xfrm>
          <a:prstGeom prst="rect">
            <a:avLst/>
          </a:prstGeom>
          <a:ln w="57150">
            <a:solidFill>
              <a:schemeClr val="accent4">
                <a:lumMod val="60000"/>
                <a:lumOff val="40000"/>
              </a:schemeClr>
            </a:solidFill>
          </a:ln>
        </p:spPr>
        <p:txBody>
          <a:bodyPr wrap="square" anchor="ctr">
            <a:spAutoFit/>
          </a:bodyPr>
          <a:lstStyle/>
          <a:p>
            <a:pPr>
              <a:spcAft>
                <a:spcPts val="1200"/>
              </a:spcAft>
            </a:pPr>
            <a:r>
              <a:rPr lang="en-US" sz="1400" dirty="0"/>
              <a:t>If an ERA has already been completed on the same RSCD, review the completed approved </a:t>
            </a:r>
            <a:r>
              <a:rPr lang="en-US" sz="1400" dirty="0">
                <a:cs typeface="Arial"/>
              </a:rPr>
              <a:t>ERAR</a:t>
            </a:r>
            <a:r>
              <a:rPr lang="en-US" sz="1400" dirty="0"/>
              <a:t> guidance from the ERA Portal and reference the approval number. The following information will be required:</a:t>
            </a:r>
          </a:p>
          <a:p>
            <a:r>
              <a:rPr lang="en-US" sz="1400" dirty="0"/>
              <a:t>Open a Service NOW (SNOW) request for the RSCD:</a:t>
            </a:r>
          </a:p>
          <a:p>
            <a:pPr marL="285750" indent="-285750">
              <a:spcBef>
                <a:spcPts val="0"/>
              </a:spcBef>
              <a:buFont typeface="Arial" panose="020B0604020202020204" pitchFamily="34" charset="0"/>
              <a:buChar char="•"/>
            </a:pPr>
            <a:r>
              <a:rPr lang="en-US" sz="1400" dirty="0"/>
              <a:t>Attach the ERAR document, and in enter the ERA approval number (Approved ERA Number Field)</a:t>
            </a:r>
          </a:p>
          <a:p>
            <a:pPr marL="285750" indent="-285750">
              <a:spcBef>
                <a:spcPts val="0"/>
              </a:spcBef>
              <a:buFont typeface="Arial" panose="020B0604020202020204" pitchFamily="34" charset="0"/>
              <a:buChar char="•"/>
            </a:pPr>
            <a:r>
              <a:rPr lang="en-US" sz="1400" dirty="0"/>
              <a:t>In the “Notes/Comments” field list if the intended configuration will match that of the approved ERA, if a different configuration is required state the required configuration changes in the field. </a:t>
            </a:r>
          </a:p>
          <a:p>
            <a:pPr marL="285750" indent="-285750">
              <a:spcBef>
                <a:spcPts val="0"/>
              </a:spcBef>
              <a:buFont typeface="Arial" panose="020B0604020202020204" pitchFamily="34" charset="0"/>
              <a:buChar char="•"/>
            </a:pPr>
            <a:r>
              <a:rPr lang="en-US" sz="1400" dirty="0"/>
              <a:t>Complete the Vendor Workbook (Tab 1 PIQ all yellow fields completed and document signed) and attach to the SNOW request. </a:t>
            </a:r>
          </a:p>
          <a:p>
            <a:pPr>
              <a:spcBef>
                <a:spcPts val="0"/>
              </a:spcBef>
            </a:pPr>
            <a:endParaRPr lang="en-US" sz="1400" dirty="0"/>
          </a:p>
          <a:p>
            <a:r>
              <a:rPr lang="en-US" sz="1400" dirty="0"/>
              <a:t>Note: See </a:t>
            </a:r>
            <a:r>
              <a:rPr lang="en-US" sz="1400" dirty="0">
                <a:hlinkClick r:id="rId2"/>
              </a:rPr>
              <a:t>FAQ #13 </a:t>
            </a:r>
            <a:r>
              <a:rPr lang="en-US" sz="1400" dirty="0"/>
              <a:t>for specific detailed information regarding this requirement.</a:t>
            </a:r>
          </a:p>
          <a:p>
            <a:pPr>
              <a:spcAft>
                <a:spcPts val="1200"/>
              </a:spcAft>
            </a:pPr>
            <a:endParaRPr lang="en-US" sz="1400" dirty="0"/>
          </a:p>
        </p:txBody>
      </p:sp>
      <p:grpSp>
        <p:nvGrpSpPr>
          <p:cNvPr id="59" name="Group 58">
            <a:extLst>
              <a:ext uri="{FF2B5EF4-FFF2-40B4-BE49-F238E27FC236}">
                <a16:creationId xmlns:a16="http://schemas.microsoft.com/office/drawing/2014/main" id="{92832103-265E-4E17-94F0-88E36D5D7A15}"/>
              </a:ext>
            </a:extLst>
          </p:cNvPr>
          <p:cNvGrpSpPr/>
          <p:nvPr/>
        </p:nvGrpSpPr>
        <p:grpSpPr>
          <a:xfrm>
            <a:off x="568786" y="970216"/>
            <a:ext cx="2241385" cy="1144164"/>
            <a:chOff x="2659545" y="2834084"/>
            <a:chExt cx="3671009" cy="1873947"/>
          </a:xfrm>
        </p:grpSpPr>
        <p:grpSp>
          <p:nvGrpSpPr>
            <p:cNvPr id="53" name="Group 52">
              <a:extLst>
                <a:ext uri="{FF2B5EF4-FFF2-40B4-BE49-F238E27FC236}">
                  <a16:creationId xmlns:a16="http://schemas.microsoft.com/office/drawing/2014/main" id="{37057DB5-05F7-4213-BE5B-5D8FDE951D72}"/>
                </a:ext>
              </a:extLst>
            </p:cNvPr>
            <p:cNvGrpSpPr/>
            <p:nvPr/>
          </p:nvGrpSpPr>
          <p:grpSpPr>
            <a:xfrm>
              <a:off x="2659545" y="2879231"/>
              <a:ext cx="1828800" cy="1828800"/>
              <a:chOff x="768355" y="3783517"/>
              <a:chExt cx="1828800" cy="1828800"/>
            </a:xfrm>
          </p:grpSpPr>
          <p:sp>
            <p:nvSpPr>
              <p:cNvPr id="19" name="Arrow: Right 18">
                <a:extLst>
                  <a:ext uri="{FF2B5EF4-FFF2-40B4-BE49-F238E27FC236}">
                    <a16:creationId xmlns:a16="http://schemas.microsoft.com/office/drawing/2014/main" id="{660A1473-642D-48B1-BC9C-C5D2BE9C3C17}"/>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artial Circle 51">
                <a:extLst>
                  <a:ext uri="{FF2B5EF4-FFF2-40B4-BE49-F238E27FC236}">
                    <a16:creationId xmlns:a16="http://schemas.microsoft.com/office/drawing/2014/main" id="{4D94EB13-05C8-439F-9307-67E0A8C3FD9F}"/>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 name="Graphic 40" descr="Questions">
                <a:extLst>
                  <a:ext uri="{FF2B5EF4-FFF2-40B4-BE49-F238E27FC236}">
                    <a16:creationId xmlns:a16="http://schemas.microsoft.com/office/drawing/2014/main" id="{10629405-8FC4-45B2-87BD-C5856FDC29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4737" y="4795413"/>
                <a:ext cx="640080" cy="640080"/>
              </a:xfrm>
              <a:prstGeom prst="rect">
                <a:avLst/>
              </a:prstGeom>
            </p:spPr>
          </p:pic>
        </p:grpSp>
        <p:grpSp>
          <p:nvGrpSpPr>
            <p:cNvPr id="58" name="Group 57">
              <a:extLst>
                <a:ext uri="{FF2B5EF4-FFF2-40B4-BE49-F238E27FC236}">
                  <a16:creationId xmlns:a16="http://schemas.microsoft.com/office/drawing/2014/main" id="{A54EF6E9-79EE-4284-B451-1E5BB2BE8485}"/>
                </a:ext>
              </a:extLst>
            </p:cNvPr>
            <p:cNvGrpSpPr/>
            <p:nvPr/>
          </p:nvGrpSpPr>
          <p:grpSpPr>
            <a:xfrm>
              <a:off x="4501754" y="2834084"/>
              <a:ext cx="1828800" cy="1828800"/>
              <a:chOff x="7850829" y="2007239"/>
              <a:chExt cx="1828800" cy="1828800"/>
            </a:xfrm>
          </p:grpSpPr>
          <p:grpSp>
            <p:nvGrpSpPr>
              <p:cNvPr id="54" name="Group 53">
                <a:extLst>
                  <a:ext uri="{FF2B5EF4-FFF2-40B4-BE49-F238E27FC236}">
                    <a16:creationId xmlns:a16="http://schemas.microsoft.com/office/drawing/2014/main" id="{01323800-417C-407C-96A3-0CE650D7086F}"/>
                  </a:ext>
                </a:extLst>
              </p:cNvPr>
              <p:cNvGrpSpPr/>
              <p:nvPr/>
            </p:nvGrpSpPr>
            <p:grpSpPr>
              <a:xfrm rot="10800000">
                <a:off x="7850829" y="2007239"/>
                <a:ext cx="1828800" cy="1828800"/>
                <a:chOff x="768355" y="3783517"/>
                <a:chExt cx="1828800" cy="1828800"/>
              </a:xfrm>
            </p:grpSpPr>
            <p:sp>
              <p:nvSpPr>
                <p:cNvPr id="55" name="Arrow: Right 54">
                  <a:extLst>
                    <a:ext uri="{FF2B5EF4-FFF2-40B4-BE49-F238E27FC236}">
                      <a16:creationId xmlns:a16="http://schemas.microsoft.com/office/drawing/2014/main" id="{DC72282D-3CB3-4CF1-8540-D2B2EF255D96}"/>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959163CD-40C4-44DF-A8C2-904C5301CE18}"/>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39" name="Graphic 38" descr="Thought bubble">
                <a:extLst>
                  <a:ext uri="{FF2B5EF4-FFF2-40B4-BE49-F238E27FC236}">
                    <a16:creationId xmlns:a16="http://schemas.microsoft.com/office/drawing/2014/main" id="{B7640D15-EB52-4941-9598-16A69822CA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1727" y="2072869"/>
                <a:ext cx="822960" cy="822960"/>
              </a:xfrm>
              <a:prstGeom prst="rect">
                <a:avLst/>
              </a:prstGeom>
            </p:spPr>
          </p:pic>
        </p:grpSp>
      </p:grpSp>
    </p:spTree>
    <p:extLst>
      <p:ext uri="{BB962C8B-B14F-4D97-AF65-F5344CB8AC3E}">
        <p14:creationId xmlns:p14="http://schemas.microsoft.com/office/powerpoint/2010/main" val="241498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a:lstStyle/>
          <a:p>
            <a:fld id="{E573346A-FCA4-684E-8D18-26E8324063ED}" type="slidenum">
              <a:rPr lang="en-US" smtClean="0"/>
              <a:pPr/>
              <a:t>21</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p:txBody>
          <a:bodyPr/>
          <a:lstStyle/>
          <a:p>
            <a:r>
              <a:rPr lang="en-US" dirty="0"/>
              <a:t>FOR INTERNAL USE ONLY		Office of Information and Technology</a:t>
            </a:r>
          </a:p>
        </p:txBody>
      </p:sp>
      <p:sp>
        <p:nvSpPr>
          <p:cNvPr id="13" name="Title 1">
            <a:extLst>
              <a:ext uri="{FF2B5EF4-FFF2-40B4-BE49-F238E27FC236}">
                <a16:creationId xmlns:a16="http://schemas.microsoft.com/office/drawing/2014/main" id="{A3816E85-EF02-4CCC-BFFF-30733A566F79}"/>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t>Training Scenario #2</a:t>
            </a:r>
          </a:p>
        </p:txBody>
      </p:sp>
      <p:sp>
        <p:nvSpPr>
          <p:cNvPr id="26" name="Rectangle: Rounded Corners 25">
            <a:extLst>
              <a:ext uri="{FF2B5EF4-FFF2-40B4-BE49-F238E27FC236}">
                <a16:creationId xmlns:a16="http://schemas.microsoft.com/office/drawing/2014/main" id="{5F1FE699-1E6E-4640-882B-BC582092587B}"/>
              </a:ext>
            </a:extLst>
          </p:cNvPr>
          <p:cNvSpPr/>
          <p:nvPr/>
        </p:nvSpPr>
        <p:spPr>
          <a:xfrm>
            <a:off x="3130295" y="1333666"/>
            <a:ext cx="5233120" cy="182212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817C69C-443B-414A-AB95-44BBCE5657F0}"/>
              </a:ext>
            </a:extLst>
          </p:cNvPr>
          <p:cNvSpPr/>
          <p:nvPr/>
        </p:nvSpPr>
        <p:spPr>
          <a:xfrm>
            <a:off x="769433" y="3537953"/>
            <a:ext cx="7605133" cy="523220"/>
          </a:xfrm>
          <a:prstGeom prst="rect">
            <a:avLst/>
          </a:prstGeom>
          <a:ln w="57150">
            <a:solidFill>
              <a:schemeClr val="accent4">
                <a:lumMod val="60000"/>
                <a:lumOff val="40000"/>
              </a:schemeClr>
            </a:solidFill>
          </a:ln>
        </p:spPr>
        <p:txBody>
          <a:bodyPr wrap="square" anchor="ctr">
            <a:spAutoFit/>
          </a:bodyPr>
          <a:lstStyle/>
          <a:p>
            <a:pPr>
              <a:spcAft>
                <a:spcPts val="1200"/>
              </a:spcAft>
            </a:pPr>
            <a:r>
              <a:rPr lang="en-US" sz="1400" b="1" dirty="0"/>
              <a:t>Yes. </a:t>
            </a:r>
            <a:r>
              <a:rPr lang="en-US" sz="1400" dirty="0"/>
              <a:t>Any RSCD that needs to be added to the VA network must go through the ERA process regardless of the system type and funding source.</a:t>
            </a:r>
          </a:p>
        </p:txBody>
      </p:sp>
      <p:grpSp>
        <p:nvGrpSpPr>
          <p:cNvPr id="59" name="Group 58">
            <a:extLst>
              <a:ext uri="{FF2B5EF4-FFF2-40B4-BE49-F238E27FC236}">
                <a16:creationId xmlns:a16="http://schemas.microsoft.com/office/drawing/2014/main" id="{92832103-265E-4E17-94F0-88E36D5D7A15}"/>
              </a:ext>
            </a:extLst>
          </p:cNvPr>
          <p:cNvGrpSpPr/>
          <p:nvPr/>
        </p:nvGrpSpPr>
        <p:grpSpPr>
          <a:xfrm>
            <a:off x="568786" y="970216"/>
            <a:ext cx="2241385" cy="1144164"/>
            <a:chOff x="2659545" y="2834084"/>
            <a:chExt cx="3671009" cy="1873947"/>
          </a:xfrm>
        </p:grpSpPr>
        <p:grpSp>
          <p:nvGrpSpPr>
            <p:cNvPr id="53" name="Group 52">
              <a:extLst>
                <a:ext uri="{FF2B5EF4-FFF2-40B4-BE49-F238E27FC236}">
                  <a16:creationId xmlns:a16="http://schemas.microsoft.com/office/drawing/2014/main" id="{37057DB5-05F7-4213-BE5B-5D8FDE951D72}"/>
                </a:ext>
              </a:extLst>
            </p:cNvPr>
            <p:cNvGrpSpPr/>
            <p:nvPr/>
          </p:nvGrpSpPr>
          <p:grpSpPr>
            <a:xfrm>
              <a:off x="2659545" y="2879231"/>
              <a:ext cx="1828800" cy="1828800"/>
              <a:chOff x="768355" y="3783517"/>
              <a:chExt cx="1828800" cy="1828800"/>
            </a:xfrm>
          </p:grpSpPr>
          <p:sp>
            <p:nvSpPr>
              <p:cNvPr id="19" name="Arrow: Right 18">
                <a:extLst>
                  <a:ext uri="{FF2B5EF4-FFF2-40B4-BE49-F238E27FC236}">
                    <a16:creationId xmlns:a16="http://schemas.microsoft.com/office/drawing/2014/main" id="{660A1473-642D-48B1-BC9C-C5D2BE9C3C17}"/>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artial Circle 51">
                <a:extLst>
                  <a:ext uri="{FF2B5EF4-FFF2-40B4-BE49-F238E27FC236}">
                    <a16:creationId xmlns:a16="http://schemas.microsoft.com/office/drawing/2014/main" id="{4D94EB13-05C8-439F-9307-67E0A8C3FD9F}"/>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 name="Graphic 40" descr="Questions">
                <a:extLst>
                  <a:ext uri="{FF2B5EF4-FFF2-40B4-BE49-F238E27FC236}">
                    <a16:creationId xmlns:a16="http://schemas.microsoft.com/office/drawing/2014/main" id="{10629405-8FC4-45B2-87BD-C5856FDC29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58" name="Group 57">
              <a:extLst>
                <a:ext uri="{FF2B5EF4-FFF2-40B4-BE49-F238E27FC236}">
                  <a16:creationId xmlns:a16="http://schemas.microsoft.com/office/drawing/2014/main" id="{A54EF6E9-79EE-4284-B451-1E5BB2BE8485}"/>
                </a:ext>
              </a:extLst>
            </p:cNvPr>
            <p:cNvGrpSpPr/>
            <p:nvPr/>
          </p:nvGrpSpPr>
          <p:grpSpPr>
            <a:xfrm>
              <a:off x="4501754" y="2834084"/>
              <a:ext cx="1828800" cy="1828800"/>
              <a:chOff x="7850829" y="2007239"/>
              <a:chExt cx="1828800" cy="1828800"/>
            </a:xfrm>
          </p:grpSpPr>
          <p:grpSp>
            <p:nvGrpSpPr>
              <p:cNvPr id="54" name="Group 53">
                <a:extLst>
                  <a:ext uri="{FF2B5EF4-FFF2-40B4-BE49-F238E27FC236}">
                    <a16:creationId xmlns:a16="http://schemas.microsoft.com/office/drawing/2014/main" id="{01323800-417C-407C-96A3-0CE650D7086F}"/>
                  </a:ext>
                </a:extLst>
              </p:cNvPr>
              <p:cNvGrpSpPr/>
              <p:nvPr/>
            </p:nvGrpSpPr>
            <p:grpSpPr>
              <a:xfrm rot="10800000">
                <a:off x="7850829" y="2007239"/>
                <a:ext cx="1828800" cy="1828800"/>
                <a:chOff x="768355" y="3783517"/>
                <a:chExt cx="1828800" cy="1828800"/>
              </a:xfrm>
            </p:grpSpPr>
            <p:sp>
              <p:nvSpPr>
                <p:cNvPr id="55" name="Arrow: Right 54">
                  <a:extLst>
                    <a:ext uri="{FF2B5EF4-FFF2-40B4-BE49-F238E27FC236}">
                      <a16:creationId xmlns:a16="http://schemas.microsoft.com/office/drawing/2014/main" id="{DC72282D-3CB3-4CF1-8540-D2B2EF255D96}"/>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959163CD-40C4-44DF-A8C2-904C5301CE18}"/>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39" name="Graphic 38" descr="Thought bubble">
                <a:extLst>
                  <a:ext uri="{FF2B5EF4-FFF2-40B4-BE49-F238E27FC236}">
                    <a16:creationId xmlns:a16="http://schemas.microsoft.com/office/drawing/2014/main" id="{B7640D15-EB52-4941-9598-16A69822C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
        <p:nvSpPr>
          <p:cNvPr id="18" name="Rectangle 17">
            <a:extLst>
              <a:ext uri="{FF2B5EF4-FFF2-40B4-BE49-F238E27FC236}">
                <a16:creationId xmlns:a16="http://schemas.microsoft.com/office/drawing/2014/main" id="{350EBA43-EE4F-42C4-9789-C9C2A9E1B954}"/>
              </a:ext>
            </a:extLst>
          </p:cNvPr>
          <p:cNvSpPr/>
          <p:nvPr/>
        </p:nvSpPr>
        <p:spPr>
          <a:xfrm>
            <a:off x="3241952" y="1424573"/>
            <a:ext cx="4975237" cy="1546577"/>
          </a:xfrm>
          <a:prstGeom prst="rect">
            <a:avLst/>
          </a:prstGeom>
        </p:spPr>
        <p:txBody>
          <a:bodyPr wrap="square">
            <a:spAutoFit/>
          </a:bodyPr>
          <a:lstStyle/>
          <a:p>
            <a:r>
              <a:rPr lang="en-US" sz="1350" b="1" dirty="0"/>
              <a:t>SCENARIO</a:t>
            </a:r>
            <a:r>
              <a:rPr lang="en-US" sz="1350" dirty="0"/>
              <a:t>: An existing VA Research DNA sequencing machine (RSCD system) was purchased with VA funding and has been used as a standalone device for three years. You would like to have the device and all components added to the VA network in order to access the results directly from a</a:t>
            </a:r>
            <a:r>
              <a:rPr lang="en-US" sz="1350" b="1" dirty="0"/>
              <a:t> </a:t>
            </a:r>
            <a:r>
              <a:rPr lang="en-US" sz="1350" dirty="0"/>
              <a:t>different VA workstation that is on the VA network. Is an ERA required to get this DNA sequencing machine added to the VA network?</a:t>
            </a:r>
          </a:p>
        </p:txBody>
      </p:sp>
    </p:spTree>
    <p:extLst>
      <p:ext uri="{BB962C8B-B14F-4D97-AF65-F5344CB8AC3E}">
        <p14:creationId xmlns:p14="http://schemas.microsoft.com/office/powerpoint/2010/main" val="363572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a:lstStyle/>
          <a:p>
            <a:fld id="{E573346A-FCA4-684E-8D18-26E8324063ED}" type="slidenum">
              <a:rPr lang="en-US" smtClean="0"/>
              <a:pPr/>
              <a:t>22</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p:txBody>
          <a:bodyPr/>
          <a:lstStyle/>
          <a:p>
            <a:r>
              <a:rPr lang="en-US" dirty="0"/>
              <a:t>FOR INTERNAL USE ONLY		Office of Information and Technology</a:t>
            </a:r>
          </a:p>
        </p:txBody>
      </p:sp>
      <p:sp>
        <p:nvSpPr>
          <p:cNvPr id="13" name="Title 1">
            <a:extLst>
              <a:ext uri="{FF2B5EF4-FFF2-40B4-BE49-F238E27FC236}">
                <a16:creationId xmlns:a16="http://schemas.microsoft.com/office/drawing/2014/main" id="{A3816E85-EF02-4CCC-BFFF-30733A566F79}"/>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t>Training Scenario #3</a:t>
            </a:r>
          </a:p>
        </p:txBody>
      </p:sp>
      <p:sp>
        <p:nvSpPr>
          <p:cNvPr id="26" name="Rectangle: Rounded Corners 25">
            <a:extLst>
              <a:ext uri="{FF2B5EF4-FFF2-40B4-BE49-F238E27FC236}">
                <a16:creationId xmlns:a16="http://schemas.microsoft.com/office/drawing/2014/main" id="{5F1FE699-1E6E-4640-882B-BC582092587B}"/>
              </a:ext>
            </a:extLst>
          </p:cNvPr>
          <p:cNvSpPr/>
          <p:nvPr/>
        </p:nvSpPr>
        <p:spPr>
          <a:xfrm>
            <a:off x="3130295" y="1333667"/>
            <a:ext cx="5233120" cy="169415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817C69C-443B-414A-AB95-44BBCE5657F0}"/>
              </a:ext>
            </a:extLst>
          </p:cNvPr>
          <p:cNvSpPr/>
          <p:nvPr/>
        </p:nvSpPr>
        <p:spPr>
          <a:xfrm>
            <a:off x="769433" y="3430231"/>
            <a:ext cx="7605133" cy="738664"/>
          </a:xfrm>
          <a:prstGeom prst="rect">
            <a:avLst/>
          </a:prstGeom>
          <a:ln w="57150">
            <a:solidFill>
              <a:schemeClr val="accent4">
                <a:lumMod val="60000"/>
                <a:lumOff val="40000"/>
              </a:schemeClr>
            </a:solidFill>
          </a:ln>
        </p:spPr>
        <p:txBody>
          <a:bodyPr wrap="square" anchor="ctr">
            <a:spAutoFit/>
          </a:bodyPr>
          <a:lstStyle/>
          <a:p>
            <a:pPr>
              <a:spcAft>
                <a:spcPts val="1200"/>
              </a:spcAft>
            </a:pPr>
            <a:r>
              <a:rPr lang="en-US" sz="1400" b="1" dirty="0"/>
              <a:t>Yes. </a:t>
            </a:r>
            <a:r>
              <a:rPr lang="en-US" sz="1400" dirty="0"/>
              <a:t>Any RSCD that needs to be added to the VA network must go through the ERA process. The device can be provided by a Study Sponsor, Affiliate, Non-Profit, or by VA. Each RSCD will require an approved ERA before being added to the VA network. </a:t>
            </a:r>
          </a:p>
        </p:txBody>
      </p:sp>
      <p:grpSp>
        <p:nvGrpSpPr>
          <p:cNvPr id="59" name="Group 58">
            <a:extLst>
              <a:ext uri="{FF2B5EF4-FFF2-40B4-BE49-F238E27FC236}">
                <a16:creationId xmlns:a16="http://schemas.microsoft.com/office/drawing/2014/main" id="{92832103-265E-4E17-94F0-88E36D5D7A15}"/>
              </a:ext>
            </a:extLst>
          </p:cNvPr>
          <p:cNvGrpSpPr/>
          <p:nvPr/>
        </p:nvGrpSpPr>
        <p:grpSpPr>
          <a:xfrm>
            <a:off x="568786" y="970216"/>
            <a:ext cx="2241385" cy="1144164"/>
            <a:chOff x="2659545" y="2834084"/>
            <a:chExt cx="3671009" cy="1873947"/>
          </a:xfrm>
        </p:grpSpPr>
        <p:grpSp>
          <p:nvGrpSpPr>
            <p:cNvPr id="53" name="Group 52">
              <a:extLst>
                <a:ext uri="{FF2B5EF4-FFF2-40B4-BE49-F238E27FC236}">
                  <a16:creationId xmlns:a16="http://schemas.microsoft.com/office/drawing/2014/main" id="{37057DB5-05F7-4213-BE5B-5D8FDE951D72}"/>
                </a:ext>
              </a:extLst>
            </p:cNvPr>
            <p:cNvGrpSpPr/>
            <p:nvPr/>
          </p:nvGrpSpPr>
          <p:grpSpPr>
            <a:xfrm>
              <a:off x="2659545" y="2879231"/>
              <a:ext cx="1828800" cy="1828800"/>
              <a:chOff x="768355" y="3783517"/>
              <a:chExt cx="1828800" cy="1828800"/>
            </a:xfrm>
          </p:grpSpPr>
          <p:sp>
            <p:nvSpPr>
              <p:cNvPr id="19" name="Arrow: Right 18">
                <a:extLst>
                  <a:ext uri="{FF2B5EF4-FFF2-40B4-BE49-F238E27FC236}">
                    <a16:creationId xmlns:a16="http://schemas.microsoft.com/office/drawing/2014/main" id="{660A1473-642D-48B1-BC9C-C5D2BE9C3C17}"/>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artial Circle 51">
                <a:extLst>
                  <a:ext uri="{FF2B5EF4-FFF2-40B4-BE49-F238E27FC236}">
                    <a16:creationId xmlns:a16="http://schemas.microsoft.com/office/drawing/2014/main" id="{4D94EB13-05C8-439F-9307-67E0A8C3FD9F}"/>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 name="Graphic 40" descr="Questions">
                <a:extLst>
                  <a:ext uri="{FF2B5EF4-FFF2-40B4-BE49-F238E27FC236}">
                    <a16:creationId xmlns:a16="http://schemas.microsoft.com/office/drawing/2014/main" id="{10629405-8FC4-45B2-87BD-C5856FDC29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58" name="Group 57">
              <a:extLst>
                <a:ext uri="{FF2B5EF4-FFF2-40B4-BE49-F238E27FC236}">
                  <a16:creationId xmlns:a16="http://schemas.microsoft.com/office/drawing/2014/main" id="{A54EF6E9-79EE-4284-B451-1E5BB2BE8485}"/>
                </a:ext>
              </a:extLst>
            </p:cNvPr>
            <p:cNvGrpSpPr/>
            <p:nvPr/>
          </p:nvGrpSpPr>
          <p:grpSpPr>
            <a:xfrm>
              <a:off x="4501754" y="2834084"/>
              <a:ext cx="1828800" cy="1828800"/>
              <a:chOff x="7850829" y="2007239"/>
              <a:chExt cx="1828800" cy="1828800"/>
            </a:xfrm>
          </p:grpSpPr>
          <p:grpSp>
            <p:nvGrpSpPr>
              <p:cNvPr id="54" name="Group 53">
                <a:extLst>
                  <a:ext uri="{FF2B5EF4-FFF2-40B4-BE49-F238E27FC236}">
                    <a16:creationId xmlns:a16="http://schemas.microsoft.com/office/drawing/2014/main" id="{01323800-417C-407C-96A3-0CE650D7086F}"/>
                  </a:ext>
                </a:extLst>
              </p:cNvPr>
              <p:cNvGrpSpPr/>
              <p:nvPr/>
            </p:nvGrpSpPr>
            <p:grpSpPr>
              <a:xfrm rot="10800000">
                <a:off x="7850829" y="2007239"/>
                <a:ext cx="1828800" cy="1828800"/>
                <a:chOff x="768355" y="3783517"/>
                <a:chExt cx="1828800" cy="1828800"/>
              </a:xfrm>
            </p:grpSpPr>
            <p:sp>
              <p:nvSpPr>
                <p:cNvPr id="55" name="Arrow: Right 54">
                  <a:extLst>
                    <a:ext uri="{FF2B5EF4-FFF2-40B4-BE49-F238E27FC236}">
                      <a16:creationId xmlns:a16="http://schemas.microsoft.com/office/drawing/2014/main" id="{DC72282D-3CB3-4CF1-8540-D2B2EF255D96}"/>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959163CD-40C4-44DF-A8C2-904C5301CE18}"/>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39" name="Graphic 38" descr="Thought bubble">
                <a:extLst>
                  <a:ext uri="{FF2B5EF4-FFF2-40B4-BE49-F238E27FC236}">
                    <a16:creationId xmlns:a16="http://schemas.microsoft.com/office/drawing/2014/main" id="{B7640D15-EB52-4941-9598-16A69822C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
        <p:nvSpPr>
          <p:cNvPr id="20" name="Rectangle 19">
            <a:extLst>
              <a:ext uri="{FF2B5EF4-FFF2-40B4-BE49-F238E27FC236}">
                <a16:creationId xmlns:a16="http://schemas.microsoft.com/office/drawing/2014/main" id="{42D1D9B9-5A6B-41C3-B193-F3A4E744CC0E}"/>
              </a:ext>
            </a:extLst>
          </p:cNvPr>
          <p:cNvSpPr/>
          <p:nvPr/>
        </p:nvSpPr>
        <p:spPr>
          <a:xfrm>
            <a:off x="3241952" y="1481243"/>
            <a:ext cx="4919407" cy="1338828"/>
          </a:xfrm>
          <a:prstGeom prst="rect">
            <a:avLst/>
          </a:prstGeom>
        </p:spPr>
        <p:txBody>
          <a:bodyPr wrap="square">
            <a:spAutoFit/>
          </a:bodyPr>
          <a:lstStyle/>
          <a:p>
            <a:r>
              <a:rPr lang="en-US" sz="1350" b="1" dirty="0"/>
              <a:t>SCENARIO</a:t>
            </a:r>
            <a:r>
              <a:rPr lang="en-US" sz="1350" dirty="0"/>
              <a:t>: A Principal Investigator is being approved for a</a:t>
            </a:r>
            <a:r>
              <a:rPr lang="en-US" sz="1350" dirty="0">
                <a:solidFill>
                  <a:srgbClr val="FF0000"/>
                </a:solidFill>
              </a:rPr>
              <a:t> </a:t>
            </a:r>
            <a:r>
              <a:rPr lang="en-US" sz="1350" dirty="0"/>
              <a:t>research study and a Research cardiac echo cardiogram device (which is an RSCD device) will be provided by the study sponsor. The RSCD device will need to be added to the VA network so the data can directly be pulled from the device. Would an ERA be the correct method of getting this device added to the VA network?</a:t>
            </a:r>
          </a:p>
        </p:txBody>
      </p:sp>
    </p:spTree>
    <p:extLst>
      <p:ext uri="{BB962C8B-B14F-4D97-AF65-F5344CB8AC3E}">
        <p14:creationId xmlns:p14="http://schemas.microsoft.com/office/powerpoint/2010/main" val="232915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a:lstStyle/>
          <a:p>
            <a:fld id="{E573346A-FCA4-684E-8D18-26E8324063ED}" type="slidenum">
              <a:rPr lang="en-US" smtClean="0"/>
              <a:pPr/>
              <a:t>23</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p:txBody>
          <a:bodyPr/>
          <a:lstStyle/>
          <a:p>
            <a:r>
              <a:rPr lang="en-US" dirty="0"/>
              <a:t>FOR INTERNAL USE ONLY		Office of Information and Technology</a:t>
            </a:r>
          </a:p>
        </p:txBody>
      </p:sp>
      <p:sp>
        <p:nvSpPr>
          <p:cNvPr id="13" name="Title 1">
            <a:extLst>
              <a:ext uri="{FF2B5EF4-FFF2-40B4-BE49-F238E27FC236}">
                <a16:creationId xmlns:a16="http://schemas.microsoft.com/office/drawing/2014/main" id="{A3816E85-EF02-4CCC-BFFF-30733A566F79}"/>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t>Training Scenario #4</a:t>
            </a:r>
          </a:p>
        </p:txBody>
      </p:sp>
      <p:sp>
        <p:nvSpPr>
          <p:cNvPr id="26" name="Rectangle: Rounded Corners 25">
            <a:extLst>
              <a:ext uri="{FF2B5EF4-FFF2-40B4-BE49-F238E27FC236}">
                <a16:creationId xmlns:a16="http://schemas.microsoft.com/office/drawing/2014/main" id="{5F1FE699-1E6E-4640-882B-BC582092587B}"/>
              </a:ext>
            </a:extLst>
          </p:cNvPr>
          <p:cNvSpPr/>
          <p:nvPr/>
        </p:nvSpPr>
        <p:spPr>
          <a:xfrm>
            <a:off x="3130295" y="1333666"/>
            <a:ext cx="5233120" cy="181097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817C69C-443B-414A-AB95-44BBCE5657F0}"/>
              </a:ext>
            </a:extLst>
          </p:cNvPr>
          <p:cNvSpPr/>
          <p:nvPr/>
        </p:nvSpPr>
        <p:spPr>
          <a:xfrm>
            <a:off x="780585" y="3594726"/>
            <a:ext cx="7605133" cy="1546577"/>
          </a:xfrm>
          <a:prstGeom prst="rect">
            <a:avLst/>
          </a:prstGeom>
          <a:ln w="57150">
            <a:solidFill>
              <a:schemeClr val="accent4">
                <a:lumMod val="60000"/>
                <a:lumOff val="40000"/>
              </a:schemeClr>
            </a:solidFill>
          </a:ln>
        </p:spPr>
        <p:txBody>
          <a:bodyPr wrap="square" anchor="ctr">
            <a:spAutoFit/>
          </a:bodyPr>
          <a:lstStyle/>
          <a:p>
            <a:r>
              <a:rPr lang="en-US" sz="1400" b="1" dirty="0"/>
              <a:t>Yes. </a:t>
            </a:r>
            <a:r>
              <a:rPr lang="en-US" sz="1400" dirty="0"/>
              <a:t>Each component (RSCD and server) will require an approved ERA before being added to the VA network. The RSCD and the server will each need a complete set of security documents approved for their ERAs. </a:t>
            </a:r>
          </a:p>
          <a:p>
            <a:endParaRPr lang="en-US" sz="1050" dirty="0"/>
          </a:p>
          <a:p>
            <a:r>
              <a:rPr lang="en-US" sz="1400" b="1" dirty="0"/>
              <a:t>Note: </a:t>
            </a:r>
            <a:r>
              <a:rPr lang="en-US" sz="1400" dirty="0"/>
              <a:t>If a server component can have a VA baseline security image added, it will not require the security documents to be completed</a:t>
            </a:r>
            <a:r>
              <a:rPr lang="en-US" sz="1400" b="1" dirty="0"/>
              <a:t>. </a:t>
            </a:r>
            <a:r>
              <a:rPr lang="en-US" sz="1400" dirty="0"/>
              <a:t>Both sets of documents can be submitted on the same SNOW request.</a:t>
            </a:r>
          </a:p>
        </p:txBody>
      </p:sp>
      <p:grpSp>
        <p:nvGrpSpPr>
          <p:cNvPr id="59" name="Group 58">
            <a:extLst>
              <a:ext uri="{FF2B5EF4-FFF2-40B4-BE49-F238E27FC236}">
                <a16:creationId xmlns:a16="http://schemas.microsoft.com/office/drawing/2014/main" id="{92832103-265E-4E17-94F0-88E36D5D7A15}"/>
              </a:ext>
            </a:extLst>
          </p:cNvPr>
          <p:cNvGrpSpPr/>
          <p:nvPr/>
        </p:nvGrpSpPr>
        <p:grpSpPr>
          <a:xfrm>
            <a:off x="568786" y="970216"/>
            <a:ext cx="2241385" cy="1144164"/>
            <a:chOff x="2659545" y="2834084"/>
            <a:chExt cx="3671009" cy="1873947"/>
          </a:xfrm>
        </p:grpSpPr>
        <p:grpSp>
          <p:nvGrpSpPr>
            <p:cNvPr id="53" name="Group 52">
              <a:extLst>
                <a:ext uri="{FF2B5EF4-FFF2-40B4-BE49-F238E27FC236}">
                  <a16:creationId xmlns:a16="http://schemas.microsoft.com/office/drawing/2014/main" id="{37057DB5-05F7-4213-BE5B-5D8FDE951D72}"/>
                </a:ext>
              </a:extLst>
            </p:cNvPr>
            <p:cNvGrpSpPr/>
            <p:nvPr/>
          </p:nvGrpSpPr>
          <p:grpSpPr>
            <a:xfrm>
              <a:off x="2659545" y="2879231"/>
              <a:ext cx="1828800" cy="1828800"/>
              <a:chOff x="768355" y="3783517"/>
              <a:chExt cx="1828800" cy="1828800"/>
            </a:xfrm>
          </p:grpSpPr>
          <p:sp>
            <p:nvSpPr>
              <p:cNvPr id="19" name="Arrow: Right 18">
                <a:extLst>
                  <a:ext uri="{FF2B5EF4-FFF2-40B4-BE49-F238E27FC236}">
                    <a16:creationId xmlns:a16="http://schemas.microsoft.com/office/drawing/2014/main" id="{660A1473-642D-48B1-BC9C-C5D2BE9C3C17}"/>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artial Circle 51">
                <a:extLst>
                  <a:ext uri="{FF2B5EF4-FFF2-40B4-BE49-F238E27FC236}">
                    <a16:creationId xmlns:a16="http://schemas.microsoft.com/office/drawing/2014/main" id="{4D94EB13-05C8-439F-9307-67E0A8C3FD9F}"/>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 name="Graphic 40" descr="Questions">
                <a:extLst>
                  <a:ext uri="{FF2B5EF4-FFF2-40B4-BE49-F238E27FC236}">
                    <a16:creationId xmlns:a16="http://schemas.microsoft.com/office/drawing/2014/main" id="{10629405-8FC4-45B2-87BD-C5856FDC29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58" name="Group 57">
              <a:extLst>
                <a:ext uri="{FF2B5EF4-FFF2-40B4-BE49-F238E27FC236}">
                  <a16:creationId xmlns:a16="http://schemas.microsoft.com/office/drawing/2014/main" id="{A54EF6E9-79EE-4284-B451-1E5BB2BE8485}"/>
                </a:ext>
              </a:extLst>
            </p:cNvPr>
            <p:cNvGrpSpPr/>
            <p:nvPr/>
          </p:nvGrpSpPr>
          <p:grpSpPr>
            <a:xfrm>
              <a:off x="4501754" y="2834084"/>
              <a:ext cx="1828800" cy="1828800"/>
              <a:chOff x="7850829" y="2007239"/>
              <a:chExt cx="1828800" cy="1828800"/>
            </a:xfrm>
          </p:grpSpPr>
          <p:grpSp>
            <p:nvGrpSpPr>
              <p:cNvPr id="54" name="Group 53">
                <a:extLst>
                  <a:ext uri="{FF2B5EF4-FFF2-40B4-BE49-F238E27FC236}">
                    <a16:creationId xmlns:a16="http://schemas.microsoft.com/office/drawing/2014/main" id="{01323800-417C-407C-96A3-0CE650D7086F}"/>
                  </a:ext>
                </a:extLst>
              </p:cNvPr>
              <p:cNvGrpSpPr/>
              <p:nvPr/>
            </p:nvGrpSpPr>
            <p:grpSpPr>
              <a:xfrm rot="10800000">
                <a:off x="7850829" y="2007239"/>
                <a:ext cx="1828800" cy="1828800"/>
                <a:chOff x="768355" y="3783517"/>
                <a:chExt cx="1828800" cy="1828800"/>
              </a:xfrm>
            </p:grpSpPr>
            <p:sp>
              <p:nvSpPr>
                <p:cNvPr id="55" name="Arrow: Right 54">
                  <a:extLst>
                    <a:ext uri="{FF2B5EF4-FFF2-40B4-BE49-F238E27FC236}">
                      <a16:creationId xmlns:a16="http://schemas.microsoft.com/office/drawing/2014/main" id="{DC72282D-3CB3-4CF1-8540-D2B2EF255D96}"/>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959163CD-40C4-44DF-A8C2-904C5301CE18}"/>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39" name="Graphic 38" descr="Thought bubble">
                <a:extLst>
                  <a:ext uri="{FF2B5EF4-FFF2-40B4-BE49-F238E27FC236}">
                    <a16:creationId xmlns:a16="http://schemas.microsoft.com/office/drawing/2014/main" id="{B7640D15-EB52-4941-9598-16A69822C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
        <p:nvSpPr>
          <p:cNvPr id="20" name="Rectangle 19">
            <a:extLst>
              <a:ext uri="{FF2B5EF4-FFF2-40B4-BE49-F238E27FC236}">
                <a16:creationId xmlns:a16="http://schemas.microsoft.com/office/drawing/2014/main" id="{42D1D9B9-5A6B-41C3-B193-F3A4E744CC0E}"/>
              </a:ext>
            </a:extLst>
          </p:cNvPr>
          <p:cNvSpPr/>
          <p:nvPr/>
        </p:nvSpPr>
        <p:spPr>
          <a:xfrm>
            <a:off x="3241952" y="1481243"/>
            <a:ext cx="4919407" cy="1546577"/>
          </a:xfrm>
          <a:prstGeom prst="rect">
            <a:avLst/>
          </a:prstGeom>
        </p:spPr>
        <p:txBody>
          <a:bodyPr wrap="square">
            <a:spAutoFit/>
          </a:bodyPr>
          <a:lstStyle/>
          <a:p>
            <a:r>
              <a:rPr lang="en-US" sz="1350" b="1" dirty="0"/>
              <a:t>SCENARIO</a:t>
            </a:r>
            <a:r>
              <a:rPr lang="en-US" sz="1350" dirty="0"/>
              <a:t>: A VA Research lab would like to purchase an animal MRI RSCD that has an additional server. The vendor mentioned that the server must keep its vendor-supplied setup (a VA baseline image cannot be applied to the server or the RSCD). Both the RSCD device and server will need to be added to the VA network so data can be sent to and pulled from the server. Would two ERAs be required for getting both devices added to the VA network?</a:t>
            </a:r>
          </a:p>
        </p:txBody>
      </p:sp>
    </p:spTree>
    <p:extLst>
      <p:ext uri="{BB962C8B-B14F-4D97-AF65-F5344CB8AC3E}">
        <p14:creationId xmlns:p14="http://schemas.microsoft.com/office/powerpoint/2010/main" val="405933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a:lstStyle/>
          <a:p>
            <a:fld id="{E573346A-FCA4-684E-8D18-26E8324063ED}" type="slidenum">
              <a:rPr lang="en-US" smtClean="0"/>
              <a:pPr/>
              <a:t>24</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p:txBody>
          <a:bodyPr/>
          <a:lstStyle/>
          <a:p>
            <a:r>
              <a:rPr lang="en-US" dirty="0"/>
              <a:t>FOR INTERNAL USE ONLY		Office of Information and Technology</a:t>
            </a:r>
          </a:p>
        </p:txBody>
      </p:sp>
      <p:sp>
        <p:nvSpPr>
          <p:cNvPr id="13" name="Title 1">
            <a:extLst>
              <a:ext uri="{FF2B5EF4-FFF2-40B4-BE49-F238E27FC236}">
                <a16:creationId xmlns:a16="http://schemas.microsoft.com/office/drawing/2014/main" id="{A3816E85-EF02-4CCC-BFFF-30733A566F79}"/>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t>Training Scenario #5</a:t>
            </a:r>
          </a:p>
        </p:txBody>
      </p:sp>
      <p:sp>
        <p:nvSpPr>
          <p:cNvPr id="26" name="Rectangle: Rounded Corners 25">
            <a:extLst>
              <a:ext uri="{FF2B5EF4-FFF2-40B4-BE49-F238E27FC236}">
                <a16:creationId xmlns:a16="http://schemas.microsoft.com/office/drawing/2014/main" id="{5F1FE699-1E6E-4640-882B-BC582092587B}"/>
              </a:ext>
            </a:extLst>
          </p:cNvPr>
          <p:cNvSpPr/>
          <p:nvPr/>
        </p:nvSpPr>
        <p:spPr>
          <a:xfrm>
            <a:off x="3130295" y="1333666"/>
            <a:ext cx="5233120" cy="120696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817C69C-443B-414A-AB95-44BBCE5657F0}"/>
              </a:ext>
            </a:extLst>
          </p:cNvPr>
          <p:cNvSpPr/>
          <p:nvPr/>
        </p:nvSpPr>
        <p:spPr>
          <a:xfrm>
            <a:off x="758282" y="2877309"/>
            <a:ext cx="7605133" cy="2462213"/>
          </a:xfrm>
          <a:prstGeom prst="rect">
            <a:avLst/>
          </a:prstGeom>
          <a:ln w="57150">
            <a:solidFill>
              <a:schemeClr val="accent4">
                <a:lumMod val="60000"/>
                <a:lumOff val="40000"/>
              </a:schemeClr>
            </a:solidFill>
          </a:ln>
        </p:spPr>
        <p:txBody>
          <a:bodyPr wrap="square" anchor="ctr">
            <a:spAutoFit/>
          </a:bodyPr>
          <a:lstStyle/>
          <a:p>
            <a:r>
              <a:rPr lang="en-US" sz="1400" b="1" dirty="0"/>
              <a:t>Your primary contact is the device manufacturer/vendor. </a:t>
            </a:r>
            <a:r>
              <a:rPr lang="en-US" sz="1400" dirty="0"/>
              <a:t>Contact the device vendor and ask for a device Point of Contact (POC) you can work with to complete the required ERA forms. Device vendor support is required for the Security Assessments to be completed accurately on their devices. When an ERA is completed by VA on their device, other VA facilities can utilize the same device, shortening the process for vendors and additional VA Research facilities.</a:t>
            </a:r>
          </a:p>
          <a:p>
            <a:endParaRPr lang="en-US" sz="1400" b="1" dirty="0"/>
          </a:p>
          <a:p>
            <a:r>
              <a:rPr lang="en-US" sz="1400" b="1" dirty="0"/>
              <a:t>Note</a:t>
            </a:r>
            <a:r>
              <a:rPr lang="en-US" sz="1400" dirty="0"/>
              <a:t>: Medical device and SPS vendors all have the same level of support to their customers.</a:t>
            </a:r>
          </a:p>
          <a:p>
            <a:r>
              <a:rPr lang="en-US" sz="1400" dirty="0"/>
              <a:t>The vendors can complete the green fields (or supply answers) on the vendor workbook tabs, assist you with the PPS form, the Hardware/Software Inventory form, and the Network Topology diagram. Each vendor has a technician who knows the specific information about their device who can support you. </a:t>
            </a:r>
          </a:p>
        </p:txBody>
      </p:sp>
      <p:grpSp>
        <p:nvGrpSpPr>
          <p:cNvPr id="59" name="Group 58">
            <a:extLst>
              <a:ext uri="{FF2B5EF4-FFF2-40B4-BE49-F238E27FC236}">
                <a16:creationId xmlns:a16="http://schemas.microsoft.com/office/drawing/2014/main" id="{92832103-265E-4E17-94F0-88E36D5D7A15}"/>
              </a:ext>
            </a:extLst>
          </p:cNvPr>
          <p:cNvGrpSpPr/>
          <p:nvPr/>
        </p:nvGrpSpPr>
        <p:grpSpPr>
          <a:xfrm>
            <a:off x="568786" y="970216"/>
            <a:ext cx="2241385" cy="1144164"/>
            <a:chOff x="2659545" y="2834084"/>
            <a:chExt cx="3671009" cy="1873947"/>
          </a:xfrm>
        </p:grpSpPr>
        <p:grpSp>
          <p:nvGrpSpPr>
            <p:cNvPr id="53" name="Group 52">
              <a:extLst>
                <a:ext uri="{FF2B5EF4-FFF2-40B4-BE49-F238E27FC236}">
                  <a16:creationId xmlns:a16="http://schemas.microsoft.com/office/drawing/2014/main" id="{37057DB5-05F7-4213-BE5B-5D8FDE951D72}"/>
                </a:ext>
              </a:extLst>
            </p:cNvPr>
            <p:cNvGrpSpPr/>
            <p:nvPr/>
          </p:nvGrpSpPr>
          <p:grpSpPr>
            <a:xfrm>
              <a:off x="2659545" y="2879231"/>
              <a:ext cx="1828800" cy="1828800"/>
              <a:chOff x="768355" y="3783517"/>
              <a:chExt cx="1828800" cy="1828800"/>
            </a:xfrm>
          </p:grpSpPr>
          <p:sp>
            <p:nvSpPr>
              <p:cNvPr id="19" name="Arrow: Right 18">
                <a:extLst>
                  <a:ext uri="{FF2B5EF4-FFF2-40B4-BE49-F238E27FC236}">
                    <a16:creationId xmlns:a16="http://schemas.microsoft.com/office/drawing/2014/main" id="{660A1473-642D-48B1-BC9C-C5D2BE9C3C17}"/>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artial Circle 51">
                <a:extLst>
                  <a:ext uri="{FF2B5EF4-FFF2-40B4-BE49-F238E27FC236}">
                    <a16:creationId xmlns:a16="http://schemas.microsoft.com/office/drawing/2014/main" id="{4D94EB13-05C8-439F-9307-67E0A8C3FD9F}"/>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 name="Graphic 40" descr="Questions">
                <a:extLst>
                  <a:ext uri="{FF2B5EF4-FFF2-40B4-BE49-F238E27FC236}">
                    <a16:creationId xmlns:a16="http://schemas.microsoft.com/office/drawing/2014/main" id="{10629405-8FC4-45B2-87BD-C5856FDC29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58" name="Group 57">
              <a:extLst>
                <a:ext uri="{FF2B5EF4-FFF2-40B4-BE49-F238E27FC236}">
                  <a16:creationId xmlns:a16="http://schemas.microsoft.com/office/drawing/2014/main" id="{A54EF6E9-79EE-4284-B451-1E5BB2BE8485}"/>
                </a:ext>
              </a:extLst>
            </p:cNvPr>
            <p:cNvGrpSpPr/>
            <p:nvPr/>
          </p:nvGrpSpPr>
          <p:grpSpPr>
            <a:xfrm>
              <a:off x="4501754" y="2834084"/>
              <a:ext cx="1828800" cy="1828800"/>
              <a:chOff x="7850829" y="2007239"/>
              <a:chExt cx="1828800" cy="1828800"/>
            </a:xfrm>
          </p:grpSpPr>
          <p:grpSp>
            <p:nvGrpSpPr>
              <p:cNvPr id="54" name="Group 53">
                <a:extLst>
                  <a:ext uri="{FF2B5EF4-FFF2-40B4-BE49-F238E27FC236}">
                    <a16:creationId xmlns:a16="http://schemas.microsoft.com/office/drawing/2014/main" id="{01323800-417C-407C-96A3-0CE650D7086F}"/>
                  </a:ext>
                </a:extLst>
              </p:cNvPr>
              <p:cNvGrpSpPr/>
              <p:nvPr/>
            </p:nvGrpSpPr>
            <p:grpSpPr>
              <a:xfrm rot="10800000">
                <a:off x="7850829" y="2007239"/>
                <a:ext cx="1828800" cy="1828800"/>
                <a:chOff x="768355" y="3783517"/>
                <a:chExt cx="1828800" cy="1828800"/>
              </a:xfrm>
            </p:grpSpPr>
            <p:sp>
              <p:nvSpPr>
                <p:cNvPr id="55" name="Arrow: Right 54">
                  <a:extLst>
                    <a:ext uri="{FF2B5EF4-FFF2-40B4-BE49-F238E27FC236}">
                      <a16:creationId xmlns:a16="http://schemas.microsoft.com/office/drawing/2014/main" id="{DC72282D-3CB3-4CF1-8540-D2B2EF255D96}"/>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959163CD-40C4-44DF-A8C2-904C5301CE18}"/>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39" name="Graphic 38" descr="Thought bubble">
                <a:extLst>
                  <a:ext uri="{FF2B5EF4-FFF2-40B4-BE49-F238E27FC236}">
                    <a16:creationId xmlns:a16="http://schemas.microsoft.com/office/drawing/2014/main" id="{B7640D15-EB52-4941-9598-16A69822C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
        <p:nvSpPr>
          <p:cNvPr id="20" name="Rectangle 19">
            <a:extLst>
              <a:ext uri="{FF2B5EF4-FFF2-40B4-BE49-F238E27FC236}">
                <a16:creationId xmlns:a16="http://schemas.microsoft.com/office/drawing/2014/main" id="{42D1D9B9-5A6B-41C3-B193-F3A4E744CC0E}"/>
              </a:ext>
            </a:extLst>
          </p:cNvPr>
          <p:cNvSpPr/>
          <p:nvPr/>
        </p:nvSpPr>
        <p:spPr>
          <a:xfrm>
            <a:off x="3241952" y="1481243"/>
            <a:ext cx="4919407" cy="923330"/>
          </a:xfrm>
          <a:prstGeom prst="rect">
            <a:avLst/>
          </a:prstGeom>
        </p:spPr>
        <p:txBody>
          <a:bodyPr wrap="square">
            <a:spAutoFit/>
          </a:bodyPr>
          <a:lstStyle/>
          <a:p>
            <a:r>
              <a:rPr lang="en-US" sz="1350" b="1" dirty="0"/>
              <a:t>SCENARIO</a:t>
            </a:r>
            <a:r>
              <a:rPr lang="en-US" sz="1350" dirty="0"/>
              <a:t>: A VA Research lab has an ICON MRI system RSCD that was purchased several years ago. Who can I reach out to for technical questions to support completion of the Vendor Workbook form?</a:t>
            </a:r>
          </a:p>
        </p:txBody>
      </p:sp>
    </p:spTree>
    <p:extLst>
      <p:ext uri="{BB962C8B-B14F-4D97-AF65-F5344CB8AC3E}">
        <p14:creationId xmlns:p14="http://schemas.microsoft.com/office/powerpoint/2010/main" val="61819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a:lstStyle/>
          <a:p>
            <a:fld id="{E573346A-FCA4-684E-8D18-26E8324063ED}" type="slidenum">
              <a:rPr lang="en-US" smtClean="0"/>
              <a:pPr/>
              <a:t>25</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p:txBody>
          <a:bodyPr/>
          <a:lstStyle/>
          <a:p>
            <a:r>
              <a:rPr lang="en-US" dirty="0"/>
              <a:t>FOR INTERNAL USE ONLY		Office of Information and Technology</a:t>
            </a:r>
          </a:p>
        </p:txBody>
      </p:sp>
      <p:sp>
        <p:nvSpPr>
          <p:cNvPr id="13" name="Title 1">
            <a:extLst>
              <a:ext uri="{FF2B5EF4-FFF2-40B4-BE49-F238E27FC236}">
                <a16:creationId xmlns:a16="http://schemas.microsoft.com/office/drawing/2014/main" id="{A3816E85-EF02-4CCC-BFFF-30733A566F79}"/>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t>Training Scenario #6</a:t>
            </a:r>
          </a:p>
        </p:txBody>
      </p:sp>
      <p:sp>
        <p:nvSpPr>
          <p:cNvPr id="26" name="Rectangle: Rounded Corners 25">
            <a:extLst>
              <a:ext uri="{FF2B5EF4-FFF2-40B4-BE49-F238E27FC236}">
                <a16:creationId xmlns:a16="http://schemas.microsoft.com/office/drawing/2014/main" id="{5F1FE699-1E6E-4640-882B-BC582092587B}"/>
              </a:ext>
            </a:extLst>
          </p:cNvPr>
          <p:cNvSpPr/>
          <p:nvPr/>
        </p:nvSpPr>
        <p:spPr>
          <a:xfrm>
            <a:off x="3130295" y="1333666"/>
            <a:ext cx="5233120" cy="117257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817C69C-443B-414A-AB95-44BBCE5657F0}"/>
              </a:ext>
            </a:extLst>
          </p:cNvPr>
          <p:cNvSpPr/>
          <p:nvPr/>
        </p:nvSpPr>
        <p:spPr>
          <a:xfrm>
            <a:off x="758282" y="2844224"/>
            <a:ext cx="7605133" cy="1169551"/>
          </a:xfrm>
          <a:prstGeom prst="rect">
            <a:avLst/>
          </a:prstGeom>
          <a:ln w="57150">
            <a:solidFill>
              <a:schemeClr val="accent4">
                <a:lumMod val="60000"/>
                <a:lumOff val="40000"/>
              </a:schemeClr>
            </a:solidFill>
          </a:ln>
        </p:spPr>
        <p:txBody>
          <a:bodyPr wrap="square" anchor="ctr">
            <a:spAutoFit/>
          </a:bodyPr>
          <a:lstStyle/>
          <a:p>
            <a:r>
              <a:rPr lang="en-US" sz="1400" b="1" dirty="0"/>
              <a:t>No.</a:t>
            </a:r>
            <a:r>
              <a:rPr lang="en-US" sz="1400" dirty="0"/>
              <a:t> Only VA networked RSCD devices should be submitted though the ERA process. Standalone RSCD devices should not be submitted for ERAs. Follow your local facility policy for standalone devices.</a:t>
            </a:r>
          </a:p>
          <a:p>
            <a:endParaRPr lang="en-US" sz="1400" dirty="0"/>
          </a:p>
          <a:p>
            <a:r>
              <a:rPr lang="en-US" sz="1400" dirty="0"/>
              <a:t>If the Researcher would like the device to be added to the VA network at a later date, the ERA process should be initiated at that point prior to the device being added to the network.</a:t>
            </a:r>
          </a:p>
        </p:txBody>
      </p:sp>
      <p:grpSp>
        <p:nvGrpSpPr>
          <p:cNvPr id="59" name="Group 58">
            <a:extLst>
              <a:ext uri="{FF2B5EF4-FFF2-40B4-BE49-F238E27FC236}">
                <a16:creationId xmlns:a16="http://schemas.microsoft.com/office/drawing/2014/main" id="{92832103-265E-4E17-94F0-88E36D5D7A15}"/>
              </a:ext>
            </a:extLst>
          </p:cNvPr>
          <p:cNvGrpSpPr/>
          <p:nvPr/>
        </p:nvGrpSpPr>
        <p:grpSpPr>
          <a:xfrm>
            <a:off x="568786" y="970216"/>
            <a:ext cx="2241385" cy="1144164"/>
            <a:chOff x="2659545" y="2834084"/>
            <a:chExt cx="3671009" cy="1873947"/>
          </a:xfrm>
        </p:grpSpPr>
        <p:grpSp>
          <p:nvGrpSpPr>
            <p:cNvPr id="53" name="Group 52">
              <a:extLst>
                <a:ext uri="{FF2B5EF4-FFF2-40B4-BE49-F238E27FC236}">
                  <a16:creationId xmlns:a16="http://schemas.microsoft.com/office/drawing/2014/main" id="{37057DB5-05F7-4213-BE5B-5D8FDE951D72}"/>
                </a:ext>
              </a:extLst>
            </p:cNvPr>
            <p:cNvGrpSpPr/>
            <p:nvPr/>
          </p:nvGrpSpPr>
          <p:grpSpPr>
            <a:xfrm>
              <a:off x="2659545" y="2879231"/>
              <a:ext cx="1828800" cy="1828800"/>
              <a:chOff x="768355" y="3783517"/>
              <a:chExt cx="1828800" cy="1828800"/>
            </a:xfrm>
          </p:grpSpPr>
          <p:sp>
            <p:nvSpPr>
              <p:cNvPr id="19" name="Arrow: Right 18">
                <a:extLst>
                  <a:ext uri="{FF2B5EF4-FFF2-40B4-BE49-F238E27FC236}">
                    <a16:creationId xmlns:a16="http://schemas.microsoft.com/office/drawing/2014/main" id="{660A1473-642D-48B1-BC9C-C5D2BE9C3C17}"/>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artial Circle 51">
                <a:extLst>
                  <a:ext uri="{FF2B5EF4-FFF2-40B4-BE49-F238E27FC236}">
                    <a16:creationId xmlns:a16="http://schemas.microsoft.com/office/drawing/2014/main" id="{4D94EB13-05C8-439F-9307-67E0A8C3FD9F}"/>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 name="Graphic 40" descr="Questions">
                <a:extLst>
                  <a:ext uri="{FF2B5EF4-FFF2-40B4-BE49-F238E27FC236}">
                    <a16:creationId xmlns:a16="http://schemas.microsoft.com/office/drawing/2014/main" id="{10629405-8FC4-45B2-87BD-C5856FDC29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58" name="Group 57">
              <a:extLst>
                <a:ext uri="{FF2B5EF4-FFF2-40B4-BE49-F238E27FC236}">
                  <a16:creationId xmlns:a16="http://schemas.microsoft.com/office/drawing/2014/main" id="{A54EF6E9-79EE-4284-B451-1E5BB2BE8485}"/>
                </a:ext>
              </a:extLst>
            </p:cNvPr>
            <p:cNvGrpSpPr/>
            <p:nvPr/>
          </p:nvGrpSpPr>
          <p:grpSpPr>
            <a:xfrm>
              <a:off x="4501754" y="2834084"/>
              <a:ext cx="1828800" cy="1828800"/>
              <a:chOff x="7850829" y="2007239"/>
              <a:chExt cx="1828800" cy="1828800"/>
            </a:xfrm>
          </p:grpSpPr>
          <p:grpSp>
            <p:nvGrpSpPr>
              <p:cNvPr id="54" name="Group 53">
                <a:extLst>
                  <a:ext uri="{FF2B5EF4-FFF2-40B4-BE49-F238E27FC236}">
                    <a16:creationId xmlns:a16="http://schemas.microsoft.com/office/drawing/2014/main" id="{01323800-417C-407C-96A3-0CE650D7086F}"/>
                  </a:ext>
                </a:extLst>
              </p:cNvPr>
              <p:cNvGrpSpPr/>
              <p:nvPr/>
            </p:nvGrpSpPr>
            <p:grpSpPr>
              <a:xfrm rot="10800000">
                <a:off x="7850829" y="2007239"/>
                <a:ext cx="1828800" cy="1828800"/>
                <a:chOff x="768355" y="3783517"/>
                <a:chExt cx="1828800" cy="1828800"/>
              </a:xfrm>
            </p:grpSpPr>
            <p:sp>
              <p:nvSpPr>
                <p:cNvPr id="55" name="Arrow: Right 54">
                  <a:extLst>
                    <a:ext uri="{FF2B5EF4-FFF2-40B4-BE49-F238E27FC236}">
                      <a16:creationId xmlns:a16="http://schemas.microsoft.com/office/drawing/2014/main" id="{DC72282D-3CB3-4CF1-8540-D2B2EF255D96}"/>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959163CD-40C4-44DF-A8C2-904C5301CE18}"/>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39" name="Graphic 38" descr="Thought bubble">
                <a:extLst>
                  <a:ext uri="{FF2B5EF4-FFF2-40B4-BE49-F238E27FC236}">
                    <a16:creationId xmlns:a16="http://schemas.microsoft.com/office/drawing/2014/main" id="{B7640D15-EB52-4941-9598-16A69822C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
        <p:nvSpPr>
          <p:cNvPr id="20" name="Rectangle 19">
            <a:extLst>
              <a:ext uri="{FF2B5EF4-FFF2-40B4-BE49-F238E27FC236}">
                <a16:creationId xmlns:a16="http://schemas.microsoft.com/office/drawing/2014/main" id="{42D1D9B9-5A6B-41C3-B193-F3A4E744CC0E}"/>
              </a:ext>
            </a:extLst>
          </p:cNvPr>
          <p:cNvSpPr/>
          <p:nvPr/>
        </p:nvSpPr>
        <p:spPr>
          <a:xfrm>
            <a:off x="3241952" y="1481243"/>
            <a:ext cx="4919407" cy="923330"/>
          </a:xfrm>
          <a:prstGeom prst="rect">
            <a:avLst/>
          </a:prstGeom>
        </p:spPr>
        <p:txBody>
          <a:bodyPr wrap="square">
            <a:spAutoFit/>
          </a:bodyPr>
          <a:lstStyle/>
          <a:p>
            <a:r>
              <a:rPr lang="en-US" sz="1350" b="1" dirty="0"/>
              <a:t>SCENARIO</a:t>
            </a:r>
            <a:r>
              <a:rPr lang="en-US" sz="1350" dirty="0"/>
              <a:t>: VA Research staff would like to purchase a blood analyzer as an RSCD. The blood analyzer does not need to connect to the VA network and will be used as a standalone device. Does the blood analyzer need to go through the ERA process?</a:t>
            </a:r>
          </a:p>
        </p:txBody>
      </p:sp>
    </p:spTree>
    <p:extLst>
      <p:ext uri="{BB962C8B-B14F-4D97-AF65-F5344CB8AC3E}">
        <p14:creationId xmlns:p14="http://schemas.microsoft.com/office/powerpoint/2010/main" val="297339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a:lstStyle/>
          <a:p>
            <a:fld id="{E573346A-FCA4-684E-8D18-26E8324063ED}" type="slidenum">
              <a:rPr lang="en-US" smtClean="0"/>
              <a:pPr/>
              <a:t>26</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a:xfrm>
            <a:off x="626364" y="6221236"/>
            <a:ext cx="5648787" cy="365125"/>
          </a:xfrm>
        </p:spPr>
        <p:txBody>
          <a:bodyPr/>
          <a:lstStyle/>
          <a:p>
            <a:r>
              <a:rPr lang="en-US" dirty="0"/>
              <a:t>FOR INTERNAL USE ONLY		Office of Information and Technology</a:t>
            </a:r>
          </a:p>
        </p:txBody>
      </p:sp>
      <p:sp>
        <p:nvSpPr>
          <p:cNvPr id="13" name="Title 1">
            <a:extLst>
              <a:ext uri="{FF2B5EF4-FFF2-40B4-BE49-F238E27FC236}">
                <a16:creationId xmlns:a16="http://schemas.microsoft.com/office/drawing/2014/main" id="{A3816E85-EF02-4CCC-BFFF-30733A566F79}"/>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t>Training Scenario #7</a:t>
            </a:r>
          </a:p>
        </p:txBody>
      </p:sp>
      <p:sp>
        <p:nvSpPr>
          <p:cNvPr id="26" name="Rectangle: Rounded Corners 25">
            <a:extLst>
              <a:ext uri="{FF2B5EF4-FFF2-40B4-BE49-F238E27FC236}">
                <a16:creationId xmlns:a16="http://schemas.microsoft.com/office/drawing/2014/main" id="{5F1FE699-1E6E-4640-882B-BC582092587B}"/>
              </a:ext>
            </a:extLst>
          </p:cNvPr>
          <p:cNvSpPr/>
          <p:nvPr/>
        </p:nvSpPr>
        <p:spPr>
          <a:xfrm>
            <a:off x="3186123" y="1024280"/>
            <a:ext cx="5233120" cy="196207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817C69C-443B-414A-AB95-44BBCE5657F0}"/>
              </a:ext>
            </a:extLst>
          </p:cNvPr>
          <p:cNvSpPr/>
          <p:nvPr/>
        </p:nvSpPr>
        <p:spPr>
          <a:xfrm>
            <a:off x="227575" y="3462322"/>
            <a:ext cx="8688849" cy="2462213"/>
          </a:xfrm>
          <a:prstGeom prst="rect">
            <a:avLst/>
          </a:prstGeom>
          <a:ln w="57150">
            <a:solidFill>
              <a:schemeClr val="accent4">
                <a:lumMod val="60000"/>
                <a:lumOff val="40000"/>
              </a:schemeClr>
            </a:solidFill>
          </a:ln>
        </p:spPr>
        <p:txBody>
          <a:bodyPr wrap="square" anchor="ctr">
            <a:spAutoFit/>
          </a:bodyPr>
          <a:lstStyle/>
          <a:p>
            <a:r>
              <a:rPr lang="en-US" sz="1400" b="1" dirty="0"/>
              <a:t>Yes. </a:t>
            </a:r>
            <a:r>
              <a:rPr lang="en-US" sz="1400" dirty="0"/>
              <a:t>When a research computer (windows or Mac) is being used exclusively for research purposes using specialized research applications such as data analysis tools, statistical tools, etc., it can be submitted through the ERA process. If the ERA is approved, the RSCD will be placed on a Research VLAN (RIDE) on the VA network. RIDE (Research Device Isolation Environment) is the VLAN for RSCDs (similar to MDIA/SDIA). </a:t>
            </a:r>
          </a:p>
          <a:p>
            <a:endParaRPr lang="en-US" sz="1400" dirty="0"/>
          </a:p>
          <a:p>
            <a:r>
              <a:rPr lang="en-US" sz="1400" b="1" dirty="0"/>
              <a:t>Note: </a:t>
            </a:r>
            <a:r>
              <a:rPr lang="en-US" sz="1400" dirty="0"/>
              <a:t>Typically, these systems are maintained by a researcher with admin rights. A system administrator should be identified as they will be required to ensure the system is updated regularly. </a:t>
            </a:r>
          </a:p>
          <a:p>
            <a:endParaRPr lang="en-US" sz="1400" dirty="0"/>
          </a:p>
          <a:p>
            <a:r>
              <a:rPr lang="en-US" sz="1400" b="1" dirty="0"/>
              <a:t>Note: </a:t>
            </a:r>
            <a:r>
              <a:rPr lang="en-US" sz="1400" dirty="0"/>
              <a:t>VA-owned OI&amp;T-issued PCs and Laptops are outside the scope of this example. </a:t>
            </a:r>
          </a:p>
          <a:p>
            <a:r>
              <a:rPr lang="en-US" sz="1400" dirty="0"/>
              <a:t>  </a:t>
            </a:r>
          </a:p>
          <a:p>
            <a:r>
              <a:rPr lang="en-US" sz="1400" dirty="0"/>
              <a:t> </a:t>
            </a:r>
          </a:p>
        </p:txBody>
      </p:sp>
      <p:grpSp>
        <p:nvGrpSpPr>
          <p:cNvPr id="59" name="Group 58">
            <a:extLst>
              <a:ext uri="{FF2B5EF4-FFF2-40B4-BE49-F238E27FC236}">
                <a16:creationId xmlns:a16="http://schemas.microsoft.com/office/drawing/2014/main" id="{92832103-265E-4E17-94F0-88E36D5D7A15}"/>
              </a:ext>
            </a:extLst>
          </p:cNvPr>
          <p:cNvGrpSpPr/>
          <p:nvPr/>
        </p:nvGrpSpPr>
        <p:grpSpPr>
          <a:xfrm>
            <a:off x="568786" y="970216"/>
            <a:ext cx="2241385" cy="1144164"/>
            <a:chOff x="2659545" y="2834084"/>
            <a:chExt cx="3671009" cy="1873947"/>
          </a:xfrm>
        </p:grpSpPr>
        <p:grpSp>
          <p:nvGrpSpPr>
            <p:cNvPr id="53" name="Group 52">
              <a:extLst>
                <a:ext uri="{FF2B5EF4-FFF2-40B4-BE49-F238E27FC236}">
                  <a16:creationId xmlns:a16="http://schemas.microsoft.com/office/drawing/2014/main" id="{37057DB5-05F7-4213-BE5B-5D8FDE951D72}"/>
                </a:ext>
              </a:extLst>
            </p:cNvPr>
            <p:cNvGrpSpPr/>
            <p:nvPr/>
          </p:nvGrpSpPr>
          <p:grpSpPr>
            <a:xfrm>
              <a:off x="2659545" y="2879231"/>
              <a:ext cx="1828800" cy="1828800"/>
              <a:chOff x="768355" y="3783517"/>
              <a:chExt cx="1828800" cy="1828800"/>
            </a:xfrm>
          </p:grpSpPr>
          <p:sp>
            <p:nvSpPr>
              <p:cNvPr id="19" name="Arrow: Right 18">
                <a:extLst>
                  <a:ext uri="{FF2B5EF4-FFF2-40B4-BE49-F238E27FC236}">
                    <a16:creationId xmlns:a16="http://schemas.microsoft.com/office/drawing/2014/main" id="{660A1473-642D-48B1-BC9C-C5D2BE9C3C17}"/>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artial Circle 51">
                <a:extLst>
                  <a:ext uri="{FF2B5EF4-FFF2-40B4-BE49-F238E27FC236}">
                    <a16:creationId xmlns:a16="http://schemas.microsoft.com/office/drawing/2014/main" id="{4D94EB13-05C8-439F-9307-67E0A8C3FD9F}"/>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 name="Graphic 40" descr="Questions">
                <a:extLst>
                  <a:ext uri="{FF2B5EF4-FFF2-40B4-BE49-F238E27FC236}">
                    <a16:creationId xmlns:a16="http://schemas.microsoft.com/office/drawing/2014/main" id="{10629405-8FC4-45B2-87BD-C5856FDC29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58" name="Group 57">
              <a:extLst>
                <a:ext uri="{FF2B5EF4-FFF2-40B4-BE49-F238E27FC236}">
                  <a16:creationId xmlns:a16="http://schemas.microsoft.com/office/drawing/2014/main" id="{A54EF6E9-79EE-4284-B451-1E5BB2BE8485}"/>
                </a:ext>
              </a:extLst>
            </p:cNvPr>
            <p:cNvGrpSpPr/>
            <p:nvPr/>
          </p:nvGrpSpPr>
          <p:grpSpPr>
            <a:xfrm>
              <a:off x="4501754" y="2834084"/>
              <a:ext cx="1828800" cy="1828800"/>
              <a:chOff x="7850829" y="2007239"/>
              <a:chExt cx="1828800" cy="1828800"/>
            </a:xfrm>
          </p:grpSpPr>
          <p:grpSp>
            <p:nvGrpSpPr>
              <p:cNvPr id="54" name="Group 53">
                <a:extLst>
                  <a:ext uri="{FF2B5EF4-FFF2-40B4-BE49-F238E27FC236}">
                    <a16:creationId xmlns:a16="http://schemas.microsoft.com/office/drawing/2014/main" id="{01323800-417C-407C-96A3-0CE650D7086F}"/>
                  </a:ext>
                </a:extLst>
              </p:cNvPr>
              <p:cNvGrpSpPr/>
              <p:nvPr/>
            </p:nvGrpSpPr>
            <p:grpSpPr>
              <a:xfrm rot="10800000">
                <a:off x="7850829" y="2007239"/>
                <a:ext cx="1828800" cy="1828800"/>
                <a:chOff x="768355" y="3783517"/>
                <a:chExt cx="1828800" cy="1828800"/>
              </a:xfrm>
            </p:grpSpPr>
            <p:sp>
              <p:nvSpPr>
                <p:cNvPr id="55" name="Arrow: Right 54">
                  <a:extLst>
                    <a:ext uri="{FF2B5EF4-FFF2-40B4-BE49-F238E27FC236}">
                      <a16:creationId xmlns:a16="http://schemas.microsoft.com/office/drawing/2014/main" id="{DC72282D-3CB3-4CF1-8540-D2B2EF255D96}"/>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959163CD-40C4-44DF-A8C2-904C5301CE18}"/>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39" name="Graphic 38" descr="Thought bubble">
                <a:extLst>
                  <a:ext uri="{FF2B5EF4-FFF2-40B4-BE49-F238E27FC236}">
                    <a16:creationId xmlns:a16="http://schemas.microsoft.com/office/drawing/2014/main" id="{B7640D15-EB52-4941-9598-16A69822C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
        <p:nvSpPr>
          <p:cNvPr id="20" name="Rectangle 19">
            <a:extLst>
              <a:ext uri="{FF2B5EF4-FFF2-40B4-BE49-F238E27FC236}">
                <a16:creationId xmlns:a16="http://schemas.microsoft.com/office/drawing/2014/main" id="{42D1D9B9-5A6B-41C3-B193-F3A4E744CC0E}"/>
              </a:ext>
            </a:extLst>
          </p:cNvPr>
          <p:cNvSpPr/>
          <p:nvPr/>
        </p:nvSpPr>
        <p:spPr>
          <a:xfrm>
            <a:off x="3342979" y="1008664"/>
            <a:ext cx="4919407" cy="1962076"/>
          </a:xfrm>
          <a:prstGeom prst="rect">
            <a:avLst/>
          </a:prstGeom>
        </p:spPr>
        <p:txBody>
          <a:bodyPr wrap="square">
            <a:spAutoFit/>
          </a:bodyPr>
          <a:lstStyle/>
          <a:p>
            <a:r>
              <a:rPr lang="en-US" sz="1350" b="1" dirty="0"/>
              <a:t>SCENARIO</a:t>
            </a:r>
            <a:r>
              <a:rPr lang="en-US" sz="1350" dirty="0"/>
              <a:t>: A VA Research laboratory currently has a Mac Desktop purchased with grant funding that contains various specialized research applications including imaging analysis tools, statistical tools, etc. (it is not used for any office business). The Mac is currently connected to a DSL connection for software/OS updates. The PI who is also the system administrator for the device would like for the device to be added to the VA network for data backups to be stored on a VA Server. Is the ERA process the correct manner to add this device to the VA network? </a:t>
            </a:r>
            <a:endParaRPr lang="en-US" sz="1350" b="1" dirty="0"/>
          </a:p>
        </p:txBody>
      </p:sp>
    </p:spTree>
    <p:extLst>
      <p:ext uri="{BB962C8B-B14F-4D97-AF65-F5344CB8AC3E}">
        <p14:creationId xmlns:p14="http://schemas.microsoft.com/office/powerpoint/2010/main" val="147639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a:lstStyle/>
          <a:p>
            <a:fld id="{E573346A-FCA4-684E-8D18-26E8324063ED}" type="slidenum">
              <a:rPr lang="en-US" smtClean="0"/>
              <a:pPr/>
              <a:t>27</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a:xfrm>
            <a:off x="626364" y="6221236"/>
            <a:ext cx="5648787" cy="365125"/>
          </a:xfrm>
        </p:spPr>
        <p:txBody>
          <a:bodyPr/>
          <a:lstStyle/>
          <a:p>
            <a:r>
              <a:rPr lang="en-US" dirty="0"/>
              <a:t>FOR INTERNAL USE ONLY		Office of Information and Technology</a:t>
            </a:r>
          </a:p>
        </p:txBody>
      </p:sp>
      <p:sp>
        <p:nvSpPr>
          <p:cNvPr id="13" name="Title 1">
            <a:extLst>
              <a:ext uri="{FF2B5EF4-FFF2-40B4-BE49-F238E27FC236}">
                <a16:creationId xmlns:a16="http://schemas.microsoft.com/office/drawing/2014/main" id="{A3816E85-EF02-4CCC-BFFF-30733A566F79}"/>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t>Training Scenario #8</a:t>
            </a:r>
          </a:p>
        </p:txBody>
      </p:sp>
      <p:sp>
        <p:nvSpPr>
          <p:cNvPr id="26" name="Rectangle: Rounded Corners 25">
            <a:extLst>
              <a:ext uri="{FF2B5EF4-FFF2-40B4-BE49-F238E27FC236}">
                <a16:creationId xmlns:a16="http://schemas.microsoft.com/office/drawing/2014/main" id="{5F1FE699-1E6E-4640-882B-BC582092587B}"/>
              </a:ext>
            </a:extLst>
          </p:cNvPr>
          <p:cNvSpPr/>
          <p:nvPr/>
        </p:nvSpPr>
        <p:spPr>
          <a:xfrm>
            <a:off x="3186123" y="1077621"/>
            <a:ext cx="5233120" cy="175432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817C69C-443B-414A-AB95-44BBCE5657F0}"/>
              </a:ext>
            </a:extLst>
          </p:cNvPr>
          <p:cNvSpPr/>
          <p:nvPr/>
        </p:nvSpPr>
        <p:spPr>
          <a:xfrm>
            <a:off x="227575" y="3474266"/>
            <a:ext cx="8688849" cy="2031325"/>
          </a:xfrm>
          <a:prstGeom prst="rect">
            <a:avLst/>
          </a:prstGeom>
          <a:ln w="57150">
            <a:solidFill>
              <a:schemeClr val="accent4">
                <a:lumMod val="60000"/>
                <a:lumOff val="40000"/>
              </a:schemeClr>
            </a:solidFill>
          </a:ln>
        </p:spPr>
        <p:txBody>
          <a:bodyPr wrap="square" anchor="ctr">
            <a:spAutoFit/>
          </a:bodyPr>
          <a:lstStyle/>
          <a:p>
            <a:r>
              <a:rPr lang="en-US" sz="1400" b="1" dirty="0"/>
              <a:t>No. </a:t>
            </a:r>
            <a:r>
              <a:rPr lang="en-US" sz="1400" dirty="0"/>
              <a:t>OI&amp;T-Purchased and Managed business-use devices are handled by normal OI&amp;T processes.</a:t>
            </a:r>
            <a:endParaRPr lang="en-US" sz="1400" b="1" dirty="0"/>
          </a:p>
          <a:p>
            <a:endParaRPr lang="en-US" sz="1400" b="1" dirty="0"/>
          </a:p>
          <a:p>
            <a:pPr marL="285750" indent="-285750">
              <a:buFont typeface="Arial" panose="020B0604020202020204" pitchFamily="34" charset="0"/>
              <a:buChar char="•"/>
            </a:pPr>
            <a:r>
              <a:rPr lang="en-US" sz="1400" dirty="0"/>
              <a:t>If specialized software is required for the desktop system, an approved </a:t>
            </a:r>
            <a:r>
              <a:rPr lang="en-US" sz="1400" u="sng" dirty="0">
                <a:hlinkClick r:id="rId2"/>
              </a:rPr>
              <a:t>TRM software request</a:t>
            </a:r>
            <a:r>
              <a:rPr lang="en-US" sz="1400" dirty="0"/>
              <a:t> is required.</a:t>
            </a:r>
          </a:p>
          <a:p>
            <a:pPr marL="285750" indent="-285750">
              <a:buFont typeface="Arial" panose="020B0604020202020204" pitchFamily="34" charset="0"/>
              <a:buChar char="•"/>
            </a:pPr>
            <a:r>
              <a:rPr lang="en-US" sz="1400" dirty="0"/>
              <a:t>Ensure the TRM request is for the current/most recent version of the software. If a previous version was unapproved by TRM, it is recommended that you submit a current version for approval with your specific business justification. </a:t>
            </a:r>
          </a:p>
          <a:p>
            <a:pPr marL="285750" indent="-285750">
              <a:buFont typeface="Arial" panose="020B0604020202020204" pitchFamily="34" charset="0"/>
              <a:buChar char="•"/>
            </a:pPr>
            <a:r>
              <a:rPr lang="en-US" sz="1400" dirty="0"/>
              <a:t>If the software is approved by TRM, work with your local IT to have the software installed on the desktop PC.</a:t>
            </a:r>
          </a:p>
          <a:p>
            <a:pPr marL="285750" indent="-285750">
              <a:buFont typeface="Arial" panose="020B0604020202020204" pitchFamily="34" charset="0"/>
              <a:buChar char="•"/>
            </a:pPr>
            <a:r>
              <a:rPr lang="en-US" sz="1400" dirty="0"/>
              <a:t>If the software remains unapproved by TRM, follow TRM guidance to work with your ISSO and Area Manager to discuss the possibility of opening a POA&amp;M for the “TRM Unapproved Technology”. </a:t>
            </a:r>
          </a:p>
        </p:txBody>
      </p:sp>
      <p:grpSp>
        <p:nvGrpSpPr>
          <p:cNvPr id="59" name="Group 58">
            <a:extLst>
              <a:ext uri="{FF2B5EF4-FFF2-40B4-BE49-F238E27FC236}">
                <a16:creationId xmlns:a16="http://schemas.microsoft.com/office/drawing/2014/main" id="{92832103-265E-4E17-94F0-88E36D5D7A15}"/>
              </a:ext>
            </a:extLst>
          </p:cNvPr>
          <p:cNvGrpSpPr/>
          <p:nvPr/>
        </p:nvGrpSpPr>
        <p:grpSpPr>
          <a:xfrm>
            <a:off x="568786" y="970216"/>
            <a:ext cx="2241385" cy="1144164"/>
            <a:chOff x="2659545" y="2834084"/>
            <a:chExt cx="3671009" cy="1873947"/>
          </a:xfrm>
        </p:grpSpPr>
        <p:grpSp>
          <p:nvGrpSpPr>
            <p:cNvPr id="53" name="Group 52">
              <a:extLst>
                <a:ext uri="{FF2B5EF4-FFF2-40B4-BE49-F238E27FC236}">
                  <a16:creationId xmlns:a16="http://schemas.microsoft.com/office/drawing/2014/main" id="{37057DB5-05F7-4213-BE5B-5D8FDE951D72}"/>
                </a:ext>
              </a:extLst>
            </p:cNvPr>
            <p:cNvGrpSpPr/>
            <p:nvPr/>
          </p:nvGrpSpPr>
          <p:grpSpPr>
            <a:xfrm>
              <a:off x="2659545" y="2879231"/>
              <a:ext cx="1828800" cy="1828800"/>
              <a:chOff x="768355" y="3783517"/>
              <a:chExt cx="1828800" cy="1828800"/>
            </a:xfrm>
          </p:grpSpPr>
          <p:sp>
            <p:nvSpPr>
              <p:cNvPr id="19" name="Arrow: Right 18">
                <a:extLst>
                  <a:ext uri="{FF2B5EF4-FFF2-40B4-BE49-F238E27FC236}">
                    <a16:creationId xmlns:a16="http://schemas.microsoft.com/office/drawing/2014/main" id="{660A1473-642D-48B1-BC9C-C5D2BE9C3C17}"/>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artial Circle 51">
                <a:extLst>
                  <a:ext uri="{FF2B5EF4-FFF2-40B4-BE49-F238E27FC236}">
                    <a16:creationId xmlns:a16="http://schemas.microsoft.com/office/drawing/2014/main" id="{4D94EB13-05C8-439F-9307-67E0A8C3FD9F}"/>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 name="Graphic 40" descr="Questions">
                <a:extLst>
                  <a:ext uri="{FF2B5EF4-FFF2-40B4-BE49-F238E27FC236}">
                    <a16:creationId xmlns:a16="http://schemas.microsoft.com/office/drawing/2014/main" id="{10629405-8FC4-45B2-87BD-C5856FDC29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4737" y="4795413"/>
                <a:ext cx="640080" cy="640080"/>
              </a:xfrm>
              <a:prstGeom prst="rect">
                <a:avLst/>
              </a:prstGeom>
            </p:spPr>
          </p:pic>
        </p:grpSp>
        <p:grpSp>
          <p:nvGrpSpPr>
            <p:cNvPr id="58" name="Group 57">
              <a:extLst>
                <a:ext uri="{FF2B5EF4-FFF2-40B4-BE49-F238E27FC236}">
                  <a16:creationId xmlns:a16="http://schemas.microsoft.com/office/drawing/2014/main" id="{A54EF6E9-79EE-4284-B451-1E5BB2BE8485}"/>
                </a:ext>
              </a:extLst>
            </p:cNvPr>
            <p:cNvGrpSpPr/>
            <p:nvPr/>
          </p:nvGrpSpPr>
          <p:grpSpPr>
            <a:xfrm>
              <a:off x="4501754" y="2834084"/>
              <a:ext cx="1828800" cy="1828800"/>
              <a:chOff x="7850829" y="2007239"/>
              <a:chExt cx="1828800" cy="1828800"/>
            </a:xfrm>
          </p:grpSpPr>
          <p:grpSp>
            <p:nvGrpSpPr>
              <p:cNvPr id="54" name="Group 53">
                <a:extLst>
                  <a:ext uri="{FF2B5EF4-FFF2-40B4-BE49-F238E27FC236}">
                    <a16:creationId xmlns:a16="http://schemas.microsoft.com/office/drawing/2014/main" id="{01323800-417C-407C-96A3-0CE650D7086F}"/>
                  </a:ext>
                </a:extLst>
              </p:cNvPr>
              <p:cNvGrpSpPr/>
              <p:nvPr/>
            </p:nvGrpSpPr>
            <p:grpSpPr>
              <a:xfrm rot="10800000">
                <a:off x="7850829" y="2007239"/>
                <a:ext cx="1828800" cy="1828800"/>
                <a:chOff x="768355" y="3783517"/>
                <a:chExt cx="1828800" cy="1828800"/>
              </a:xfrm>
            </p:grpSpPr>
            <p:sp>
              <p:nvSpPr>
                <p:cNvPr id="55" name="Arrow: Right 54">
                  <a:extLst>
                    <a:ext uri="{FF2B5EF4-FFF2-40B4-BE49-F238E27FC236}">
                      <a16:creationId xmlns:a16="http://schemas.microsoft.com/office/drawing/2014/main" id="{DC72282D-3CB3-4CF1-8540-D2B2EF255D96}"/>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959163CD-40C4-44DF-A8C2-904C5301CE18}"/>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39" name="Graphic 38" descr="Thought bubble">
                <a:extLst>
                  <a:ext uri="{FF2B5EF4-FFF2-40B4-BE49-F238E27FC236}">
                    <a16:creationId xmlns:a16="http://schemas.microsoft.com/office/drawing/2014/main" id="{B7640D15-EB52-4941-9598-16A69822CA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1727" y="2072869"/>
                <a:ext cx="822960" cy="822960"/>
              </a:xfrm>
              <a:prstGeom prst="rect">
                <a:avLst/>
              </a:prstGeom>
            </p:spPr>
          </p:pic>
        </p:grpSp>
      </p:grpSp>
      <p:sp>
        <p:nvSpPr>
          <p:cNvPr id="20" name="Rectangle 19">
            <a:extLst>
              <a:ext uri="{FF2B5EF4-FFF2-40B4-BE49-F238E27FC236}">
                <a16:creationId xmlns:a16="http://schemas.microsoft.com/office/drawing/2014/main" id="{42D1D9B9-5A6B-41C3-B193-F3A4E744CC0E}"/>
              </a:ext>
            </a:extLst>
          </p:cNvPr>
          <p:cNvSpPr/>
          <p:nvPr/>
        </p:nvSpPr>
        <p:spPr>
          <a:xfrm>
            <a:off x="3297783" y="1215041"/>
            <a:ext cx="4919407" cy="1546577"/>
          </a:xfrm>
          <a:prstGeom prst="rect">
            <a:avLst/>
          </a:prstGeom>
        </p:spPr>
        <p:txBody>
          <a:bodyPr wrap="square">
            <a:spAutoFit/>
          </a:bodyPr>
          <a:lstStyle/>
          <a:p>
            <a:r>
              <a:rPr lang="en-US" sz="1350" b="1" dirty="0"/>
              <a:t>SCENARIO</a:t>
            </a:r>
            <a:r>
              <a:rPr lang="en-US" sz="1350" dirty="0"/>
              <a:t>: A VA Research laboratory currently has an OI&amp;T-purchased and maintained business-use desktop PC with a VA Gold Image Baseline. The PI would like for some specialized research software (imaging analysis) to be installed on the device. The software is listed as denied/unapproved for use in TRM. Is the ERA process the correct manner for this software to be installed on this OI&amp;T-purchased desktop? </a:t>
            </a:r>
            <a:endParaRPr lang="en-US" sz="1350" b="1" dirty="0"/>
          </a:p>
        </p:txBody>
      </p:sp>
    </p:spTree>
    <p:extLst>
      <p:ext uri="{BB962C8B-B14F-4D97-AF65-F5344CB8AC3E}">
        <p14:creationId xmlns:p14="http://schemas.microsoft.com/office/powerpoint/2010/main" val="236451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a:lstStyle/>
          <a:p>
            <a:fld id="{E573346A-FCA4-684E-8D18-26E8324063ED}" type="slidenum">
              <a:rPr lang="en-US" smtClean="0"/>
              <a:pPr/>
              <a:t>28</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p:txBody>
          <a:bodyPr/>
          <a:lstStyle/>
          <a:p>
            <a:r>
              <a:rPr lang="en-US" dirty="0"/>
              <a:t>FOR INTERNAL USE ONLY		Office of Information and Technology</a:t>
            </a:r>
          </a:p>
        </p:txBody>
      </p:sp>
      <p:sp>
        <p:nvSpPr>
          <p:cNvPr id="13" name="Title 1">
            <a:extLst>
              <a:ext uri="{FF2B5EF4-FFF2-40B4-BE49-F238E27FC236}">
                <a16:creationId xmlns:a16="http://schemas.microsoft.com/office/drawing/2014/main" id="{A3816E85-EF02-4CCC-BFFF-30733A566F79}"/>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t>Training Scenario #9</a:t>
            </a:r>
          </a:p>
        </p:txBody>
      </p:sp>
      <p:sp>
        <p:nvSpPr>
          <p:cNvPr id="26" name="Rectangle: Rounded Corners 25">
            <a:extLst>
              <a:ext uri="{FF2B5EF4-FFF2-40B4-BE49-F238E27FC236}">
                <a16:creationId xmlns:a16="http://schemas.microsoft.com/office/drawing/2014/main" id="{5F1FE699-1E6E-4640-882B-BC582092587B}"/>
              </a:ext>
            </a:extLst>
          </p:cNvPr>
          <p:cNvSpPr/>
          <p:nvPr/>
        </p:nvSpPr>
        <p:spPr>
          <a:xfrm>
            <a:off x="3130295" y="1333666"/>
            <a:ext cx="5233120" cy="163255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817C69C-443B-414A-AB95-44BBCE5657F0}"/>
              </a:ext>
            </a:extLst>
          </p:cNvPr>
          <p:cNvSpPr/>
          <p:nvPr/>
        </p:nvSpPr>
        <p:spPr>
          <a:xfrm>
            <a:off x="758282" y="3246725"/>
            <a:ext cx="7605133" cy="1546577"/>
          </a:xfrm>
          <a:prstGeom prst="rect">
            <a:avLst/>
          </a:prstGeom>
          <a:ln w="57150">
            <a:solidFill>
              <a:schemeClr val="accent4">
                <a:lumMod val="60000"/>
                <a:lumOff val="40000"/>
              </a:schemeClr>
            </a:solidFill>
          </a:ln>
        </p:spPr>
        <p:txBody>
          <a:bodyPr wrap="square" anchor="ctr">
            <a:spAutoFit/>
          </a:bodyPr>
          <a:lstStyle/>
          <a:p>
            <a:r>
              <a:rPr lang="en-US" sz="1400" dirty="0"/>
              <a:t>When a medical device is altered for Research purposes, or it will be utilized exclusively for research, it is considered an RSCD and will go through the RSCD evaluation process. If the ERA is approved, the RSCD will be placed on a Research VLAN (RIDE) on the VA network. RIDE (Research Device Isolation Environment) is the VLAN for RSCDs (similar to MDIA/SDIA).</a:t>
            </a:r>
          </a:p>
          <a:p>
            <a:endParaRPr lang="en-US" sz="1050" dirty="0"/>
          </a:p>
          <a:p>
            <a:r>
              <a:rPr lang="en-US" sz="1400" dirty="0"/>
              <a:t>If a medical device will be utilized primarily for clinical care/medical use and only occasionally used for VA Research, the device should be classified as a medical device and should be submitted as such.</a:t>
            </a:r>
            <a:endParaRPr lang="en-US" sz="1400" b="1" dirty="0"/>
          </a:p>
        </p:txBody>
      </p:sp>
      <p:grpSp>
        <p:nvGrpSpPr>
          <p:cNvPr id="59" name="Group 58">
            <a:extLst>
              <a:ext uri="{FF2B5EF4-FFF2-40B4-BE49-F238E27FC236}">
                <a16:creationId xmlns:a16="http://schemas.microsoft.com/office/drawing/2014/main" id="{92832103-265E-4E17-94F0-88E36D5D7A15}"/>
              </a:ext>
            </a:extLst>
          </p:cNvPr>
          <p:cNvGrpSpPr/>
          <p:nvPr/>
        </p:nvGrpSpPr>
        <p:grpSpPr>
          <a:xfrm>
            <a:off x="568786" y="970216"/>
            <a:ext cx="2241385" cy="1144164"/>
            <a:chOff x="2659545" y="2834084"/>
            <a:chExt cx="3671009" cy="1873947"/>
          </a:xfrm>
        </p:grpSpPr>
        <p:grpSp>
          <p:nvGrpSpPr>
            <p:cNvPr id="53" name="Group 52">
              <a:extLst>
                <a:ext uri="{FF2B5EF4-FFF2-40B4-BE49-F238E27FC236}">
                  <a16:creationId xmlns:a16="http://schemas.microsoft.com/office/drawing/2014/main" id="{37057DB5-05F7-4213-BE5B-5D8FDE951D72}"/>
                </a:ext>
              </a:extLst>
            </p:cNvPr>
            <p:cNvGrpSpPr/>
            <p:nvPr/>
          </p:nvGrpSpPr>
          <p:grpSpPr>
            <a:xfrm>
              <a:off x="2659545" y="2879231"/>
              <a:ext cx="1828800" cy="1828800"/>
              <a:chOff x="768355" y="3783517"/>
              <a:chExt cx="1828800" cy="1828800"/>
            </a:xfrm>
          </p:grpSpPr>
          <p:sp>
            <p:nvSpPr>
              <p:cNvPr id="19" name="Arrow: Right 18">
                <a:extLst>
                  <a:ext uri="{FF2B5EF4-FFF2-40B4-BE49-F238E27FC236}">
                    <a16:creationId xmlns:a16="http://schemas.microsoft.com/office/drawing/2014/main" id="{660A1473-642D-48B1-BC9C-C5D2BE9C3C17}"/>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artial Circle 51">
                <a:extLst>
                  <a:ext uri="{FF2B5EF4-FFF2-40B4-BE49-F238E27FC236}">
                    <a16:creationId xmlns:a16="http://schemas.microsoft.com/office/drawing/2014/main" id="{4D94EB13-05C8-439F-9307-67E0A8C3FD9F}"/>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 name="Graphic 40" descr="Questions">
                <a:extLst>
                  <a:ext uri="{FF2B5EF4-FFF2-40B4-BE49-F238E27FC236}">
                    <a16:creationId xmlns:a16="http://schemas.microsoft.com/office/drawing/2014/main" id="{10629405-8FC4-45B2-87BD-C5856FDC29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58" name="Group 57">
              <a:extLst>
                <a:ext uri="{FF2B5EF4-FFF2-40B4-BE49-F238E27FC236}">
                  <a16:creationId xmlns:a16="http://schemas.microsoft.com/office/drawing/2014/main" id="{A54EF6E9-79EE-4284-B451-1E5BB2BE8485}"/>
                </a:ext>
              </a:extLst>
            </p:cNvPr>
            <p:cNvGrpSpPr/>
            <p:nvPr/>
          </p:nvGrpSpPr>
          <p:grpSpPr>
            <a:xfrm>
              <a:off x="4501754" y="2834084"/>
              <a:ext cx="1828800" cy="1828800"/>
              <a:chOff x="7850829" y="2007239"/>
              <a:chExt cx="1828800" cy="1828800"/>
            </a:xfrm>
          </p:grpSpPr>
          <p:grpSp>
            <p:nvGrpSpPr>
              <p:cNvPr id="54" name="Group 53">
                <a:extLst>
                  <a:ext uri="{FF2B5EF4-FFF2-40B4-BE49-F238E27FC236}">
                    <a16:creationId xmlns:a16="http://schemas.microsoft.com/office/drawing/2014/main" id="{01323800-417C-407C-96A3-0CE650D7086F}"/>
                  </a:ext>
                </a:extLst>
              </p:cNvPr>
              <p:cNvGrpSpPr/>
              <p:nvPr/>
            </p:nvGrpSpPr>
            <p:grpSpPr>
              <a:xfrm rot="10800000">
                <a:off x="7850829" y="2007239"/>
                <a:ext cx="1828800" cy="1828800"/>
                <a:chOff x="768355" y="3783517"/>
                <a:chExt cx="1828800" cy="1828800"/>
              </a:xfrm>
            </p:grpSpPr>
            <p:sp>
              <p:nvSpPr>
                <p:cNvPr id="55" name="Arrow: Right 54">
                  <a:extLst>
                    <a:ext uri="{FF2B5EF4-FFF2-40B4-BE49-F238E27FC236}">
                      <a16:creationId xmlns:a16="http://schemas.microsoft.com/office/drawing/2014/main" id="{DC72282D-3CB3-4CF1-8540-D2B2EF255D96}"/>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959163CD-40C4-44DF-A8C2-904C5301CE18}"/>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39" name="Graphic 38" descr="Thought bubble">
                <a:extLst>
                  <a:ext uri="{FF2B5EF4-FFF2-40B4-BE49-F238E27FC236}">
                    <a16:creationId xmlns:a16="http://schemas.microsoft.com/office/drawing/2014/main" id="{B7640D15-EB52-4941-9598-16A69822C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
        <p:nvSpPr>
          <p:cNvPr id="20" name="Rectangle 19">
            <a:extLst>
              <a:ext uri="{FF2B5EF4-FFF2-40B4-BE49-F238E27FC236}">
                <a16:creationId xmlns:a16="http://schemas.microsoft.com/office/drawing/2014/main" id="{42D1D9B9-5A6B-41C3-B193-F3A4E744CC0E}"/>
              </a:ext>
            </a:extLst>
          </p:cNvPr>
          <p:cNvSpPr/>
          <p:nvPr/>
        </p:nvSpPr>
        <p:spPr>
          <a:xfrm>
            <a:off x="3241952" y="1481243"/>
            <a:ext cx="4919407" cy="1338828"/>
          </a:xfrm>
          <a:prstGeom prst="rect">
            <a:avLst/>
          </a:prstGeom>
        </p:spPr>
        <p:txBody>
          <a:bodyPr wrap="square">
            <a:spAutoFit/>
          </a:bodyPr>
          <a:lstStyle/>
          <a:p>
            <a:r>
              <a:rPr lang="en-US" sz="1350" b="1" dirty="0"/>
              <a:t>SCENARIO</a:t>
            </a:r>
            <a:r>
              <a:rPr lang="en-US" sz="1350" dirty="0"/>
              <a:t>: A VA Research laboratory needs to purchase an x-ray machine (considered a medical device) with the intent to physically modify the RSCD hardware (instead of using the equipment as-is with FDA 510K certification) in a manner that it will be utilized exclusively for VA Research purposes. Should the device be submitted as a medical device or as an RSCD?</a:t>
            </a:r>
            <a:endParaRPr lang="en-US" sz="1350" b="1" dirty="0"/>
          </a:p>
        </p:txBody>
      </p:sp>
    </p:spTree>
    <p:extLst>
      <p:ext uri="{BB962C8B-B14F-4D97-AF65-F5344CB8AC3E}">
        <p14:creationId xmlns:p14="http://schemas.microsoft.com/office/powerpoint/2010/main" val="428348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a:lstStyle/>
          <a:p>
            <a:fld id="{E573346A-FCA4-684E-8D18-26E8324063ED}" type="slidenum">
              <a:rPr lang="en-US" smtClean="0"/>
              <a:pPr/>
              <a:t>29</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p:txBody>
          <a:bodyPr/>
          <a:lstStyle/>
          <a:p>
            <a:r>
              <a:rPr lang="en-US" dirty="0"/>
              <a:t>FOR INTERNAL USE ONLY		Office of Information and Technology</a:t>
            </a:r>
          </a:p>
        </p:txBody>
      </p:sp>
      <p:sp>
        <p:nvSpPr>
          <p:cNvPr id="13" name="Title 1">
            <a:extLst>
              <a:ext uri="{FF2B5EF4-FFF2-40B4-BE49-F238E27FC236}">
                <a16:creationId xmlns:a16="http://schemas.microsoft.com/office/drawing/2014/main" id="{A3816E85-EF02-4CCC-BFFF-30733A566F79}"/>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t>Training Scenario #10</a:t>
            </a:r>
          </a:p>
        </p:txBody>
      </p:sp>
      <p:sp>
        <p:nvSpPr>
          <p:cNvPr id="26" name="Rectangle: Rounded Corners 25">
            <a:extLst>
              <a:ext uri="{FF2B5EF4-FFF2-40B4-BE49-F238E27FC236}">
                <a16:creationId xmlns:a16="http://schemas.microsoft.com/office/drawing/2014/main" id="{5F1FE699-1E6E-4640-882B-BC582092587B}"/>
              </a:ext>
            </a:extLst>
          </p:cNvPr>
          <p:cNvSpPr/>
          <p:nvPr/>
        </p:nvSpPr>
        <p:spPr>
          <a:xfrm>
            <a:off x="3130295" y="1333666"/>
            <a:ext cx="5233120" cy="117257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817C69C-443B-414A-AB95-44BBCE5657F0}"/>
              </a:ext>
            </a:extLst>
          </p:cNvPr>
          <p:cNvSpPr/>
          <p:nvPr/>
        </p:nvSpPr>
        <p:spPr>
          <a:xfrm>
            <a:off x="758282" y="2922726"/>
            <a:ext cx="7605133" cy="2462213"/>
          </a:xfrm>
          <a:prstGeom prst="rect">
            <a:avLst/>
          </a:prstGeom>
          <a:ln w="57150">
            <a:solidFill>
              <a:schemeClr val="accent4">
                <a:lumMod val="60000"/>
                <a:lumOff val="40000"/>
              </a:schemeClr>
            </a:solidFill>
          </a:ln>
        </p:spPr>
        <p:txBody>
          <a:bodyPr wrap="square" anchor="ctr">
            <a:spAutoFit/>
          </a:bodyPr>
          <a:lstStyle/>
          <a:p>
            <a:r>
              <a:rPr lang="en-US" sz="1400" b="1" dirty="0"/>
              <a:t>It depends. </a:t>
            </a:r>
            <a:r>
              <a:rPr lang="en-US" sz="1400" dirty="0"/>
              <a:t>If the device will be an expansion of a currently approved SPS system that is maintained by the local facility staff, and only additional monitors/sensors are required for the Research department, follow the existing process at the local facility.</a:t>
            </a:r>
          </a:p>
          <a:p>
            <a:endParaRPr lang="en-US" sz="1400" dirty="0"/>
          </a:p>
          <a:p>
            <a:r>
              <a:rPr lang="en-US" sz="1400" dirty="0"/>
              <a:t>If the system will be a completely new purchase and will be maintained and operated exclusively by the local facility Research office to support research, the device will need to go through the RSCD ERA evaluation process.</a:t>
            </a:r>
          </a:p>
          <a:p>
            <a:endParaRPr lang="en-US" sz="1400" dirty="0"/>
          </a:p>
          <a:p>
            <a:r>
              <a:rPr lang="en-US" sz="1400" dirty="0"/>
              <a:t>As per the definition of RSCDs: These devices can’t contain VA approved baseline configuration settings and they directly support Research activities and studies. If the ERA is approved, the RSCDs will be placed on a Research VLAN (RIDE) on the VA Network. </a:t>
            </a:r>
          </a:p>
        </p:txBody>
      </p:sp>
      <p:grpSp>
        <p:nvGrpSpPr>
          <p:cNvPr id="59" name="Group 58">
            <a:extLst>
              <a:ext uri="{FF2B5EF4-FFF2-40B4-BE49-F238E27FC236}">
                <a16:creationId xmlns:a16="http://schemas.microsoft.com/office/drawing/2014/main" id="{92832103-265E-4E17-94F0-88E36D5D7A15}"/>
              </a:ext>
            </a:extLst>
          </p:cNvPr>
          <p:cNvGrpSpPr/>
          <p:nvPr/>
        </p:nvGrpSpPr>
        <p:grpSpPr>
          <a:xfrm>
            <a:off x="568786" y="970216"/>
            <a:ext cx="2241385" cy="1144164"/>
            <a:chOff x="2659545" y="2834084"/>
            <a:chExt cx="3671009" cy="1873947"/>
          </a:xfrm>
        </p:grpSpPr>
        <p:grpSp>
          <p:nvGrpSpPr>
            <p:cNvPr id="53" name="Group 52">
              <a:extLst>
                <a:ext uri="{FF2B5EF4-FFF2-40B4-BE49-F238E27FC236}">
                  <a16:creationId xmlns:a16="http://schemas.microsoft.com/office/drawing/2014/main" id="{37057DB5-05F7-4213-BE5B-5D8FDE951D72}"/>
                </a:ext>
              </a:extLst>
            </p:cNvPr>
            <p:cNvGrpSpPr/>
            <p:nvPr/>
          </p:nvGrpSpPr>
          <p:grpSpPr>
            <a:xfrm>
              <a:off x="2659545" y="2879231"/>
              <a:ext cx="1828800" cy="1828800"/>
              <a:chOff x="768355" y="3783517"/>
              <a:chExt cx="1828800" cy="1828800"/>
            </a:xfrm>
          </p:grpSpPr>
          <p:sp>
            <p:nvSpPr>
              <p:cNvPr id="19" name="Arrow: Right 18">
                <a:extLst>
                  <a:ext uri="{FF2B5EF4-FFF2-40B4-BE49-F238E27FC236}">
                    <a16:creationId xmlns:a16="http://schemas.microsoft.com/office/drawing/2014/main" id="{660A1473-642D-48B1-BC9C-C5D2BE9C3C17}"/>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artial Circle 51">
                <a:extLst>
                  <a:ext uri="{FF2B5EF4-FFF2-40B4-BE49-F238E27FC236}">
                    <a16:creationId xmlns:a16="http://schemas.microsoft.com/office/drawing/2014/main" id="{4D94EB13-05C8-439F-9307-67E0A8C3FD9F}"/>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 name="Graphic 40" descr="Questions">
                <a:extLst>
                  <a:ext uri="{FF2B5EF4-FFF2-40B4-BE49-F238E27FC236}">
                    <a16:creationId xmlns:a16="http://schemas.microsoft.com/office/drawing/2014/main" id="{10629405-8FC4-45B2-87BD-C5856FDC29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58" name="Group 57">
              <a:extLst>
                <a:ext uri="{FF2B5EF4-FFF2-40B4-BE49-F238E27FC236}">
                  <a16:creationId xmlns:a16="http://schemas.microsoft.com/office/drawing/2014/main" id="{A54EF6E9-79EE-4284-B451-1E5BB2BE8485}"/>
                </a:ext>
              </a:extLst>
            </p:cNvPr>
            <p:cNvGrpSpPr/>
            <p:nvPr/>
          </p:nvGrpSpPr>
          <p:grpSpPr>
            <a:xfrm>
              <a:off x="4501754" y="2834084"/>
              <a:ext cx="1828800" cy="1828800"/>
              <a:chOff x="7850829" y="2007239"/>
              <a:chExt cx="1828800" cy="1828800"/>
            </a:xfrm>
          </p:grpSpPr>
          <p:grpSp>
            <p:nvGrpSpPr>
              <p:cNvPr id="54" name="Group 53">
                <a:extLst>
                  <a:ext uri="{FF2B5EF4-FFF2-40B4-BE49-F238E27FC236}">
                    <a16:creationId xmlns:a16="http://schemas.microsoft.com/office/drawing/2014/main" id="{01323800-417C-407C-96A3-0CE650D7086F}"/>
                  </a:ext>
                </a:extLst>
              </p:cNvPr>
              <p:cNvGrpSpPr/>
              <p:nvPr/>
            </p:nvGrpSpPr>
            <p:grpSpPr>
              <a:xfrm rot="10800000">
                <a:off x="7850829" y="2007239"/>
                <a:ext cx="1828800" cy="1828800"/>
                <a:chOff x="768355" y="3783517"/>
                <a:chExt cx="1828800" cy="1828800"/>
              </a:xfrm>
            </p:grpSpPr>
            <p:sp>
              <p:nvSpPr>
                <p:cNvPr id="55" name="Arrow: Right 54">
                  <a:extLst>
                    <a:ext uri="{FF2B5EF4-FFF2-40B4-BE49-F238E27FC236}">
                      <a16:creationId xmlns:a16="http://schemas.microsoft.com/office/drawing/2014/main" id="{DC72282D-3CB3-4CF1-8540-D2B2EF255D96}"/>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959163CD-40C4-44DF-A8C2-904C5301CE18}"/>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39" name="Graphic 38" descr="Thought bubble">
                <a:extLst>
                  <a:ext uri="{FF2B5EF4-FFF2-40B4-BE49-F238E27FC236}">
                    <a16:creationId xmlns:a16="http://schemas.microsoft.com/office/drawing/2014/main" id="{B7640D15-EB52-4941-9598-16A69822C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
        <p:nvSpPr>
          <p:cNvPr id="20" name="Rectangle 19">
            <a:extLst>
              <a:ext uri="{FF2B5EF4-FFF2-40B4-BE49-F238E27FC236}">
                <a16:creationId xmlns:a16="http://schemas.microsoft.com/office/drawing/2014/main" id="{42D1D9B9-5A6B-41C3-B193-F3A4E744CC0E}"/>
              </a:ext>
            </a:extLst>
          </p:cNvPr>
          <p:cNvSpPr/>
          <p:nvPr/>
        </p:nvSpPr>
        <p:spPr>
          <a:xfrm>
            <a:off x="3241952" y="1481243"/>
            <a:ext cx="4919407" cy="923330"/>
          </a:xfrm>
          <a:prstGeom prst="rect">
            <a:avLst/>
          </a:prstGeom>
        </p:spPr>
        <p:txBody>
          <a:bodyPr wrap="square">
            <a:spAutoFit/>
          </a:bodyPr>
          <a:lstStyle/>
          <a:p>
            <a:r>
              <a:rPr lang="en-US" sz="1350" b="1" dirty="0"/>
              <a:t>SCENARIO</a:t>
            </a:r>
            <a:r>
              <a:rPr lang="en-US" sz="1350" dirty="0"/>
              <a:t>: A VA Research laboratory needs to purchase a monitoring system (temperature, carbon dioxide, etc.). The device will be placed on the VA network to alert staff as needed. Should the device be submitted as an SPS or as an RSCD? </a:t>
            </a:r>
            <a:endParaRPr lang="en-US" sz="1350" b="1" i="1" dirty="0">
              <a:solidFill>
                <a:srgbClr val="FF0000"/>
              </a:solidFill>
            </a:endParaRPr>
          </a:p>
        </p:txBody>
      </p:sp>
    </p:spTree>
    <p:extLst>
      <p:ext uri="{BB962C8B-B14F-4D97-AF65-F5344CB8AC3E}">
        <p14:creationId xmlns:p14="http://schemas.microsoft.com/office/powerpoint/2010/main" val="32127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55C39770-0FC9-4180-957C-48EE036A7582}"/>
              </a:ext>
            </a:extLst>
          </p:cNvPr>
          <p:cNvGrpSpPr/>
          <p:nvPr/>
        </p:nvGrpSpPr>
        <p:grpSpPr>
          <a:xfrm>
            <a:off x="1749334" y="4660475"/>
            <a:ext cx="1657531" cy="137160"/>
            <a:chOff x="1774009" y="2239842"/>
            <a:chExt cx="1657531" cy="137160"/>
          </a:xfrm>
          <a:solidFill>
            <a:schemeClr val="bg1">
              <a:lumMod val="85000"/>
            </a:schemeClr>
          </a:solidFill>
        </p:grpSpPr>
        <p:cxnSp>
          <p:nvCxnSpPr>
            <p:cNvPr id="67" name="Straight Connector 66">
              <a:extLst>
                <a:ext uri="{FF2B5EF4-FFF2-40B4-BE49-F238E27FC236}">
                  <a16:creationId xmlns:a16="http://schemas.microsoft.com/office/drawing/2014/main" id="{0838462E-6661-44F9-AEC7-AF06DF33D8B5}"/>
                </a:ext>
              </a:extLst>
            </p:cNvPr>
            <p:cNvCxnSpPr>
              <a:cxnSpLocks/>
            </p:cNvCxnSpPr>
            <p:nvPr/>
          </p:nvCxnSpPr>
          <p:spPr>
            <a:xfrm>
              <a:off x="1774009" y="2295897"/>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651CF88F-5C00-45E8-B17C-93F98F819349}"/>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BC6C8810-FFBE-467F-9A04-3A6E39D6002D}"/>
              </a:ext>
            </a:extLst>
          </p:cNvPr>
          <p:cNvGrpSpPr/>
          <p:nvPr/>
        </p:nvGrpSpPr>
        <p:grpSpPr>
          <a:xfrm>
            <a:off x="1083487" y="4133946"/>
            <a:ext cx="2065291" cy="151089"/>
            <a:chOff x="1774009" y="2239842"/>
            <a:chExt cx="1657531" cy="137160"/>
          </a:xfrm>
          <a:solidFill>
            <a:schemeClr val="bg1">
              <a:lumMod val="85000"/>
            </a:schemeClr>
          </a:solidFill>
        </p:grpSpPr>
        <p:cxnSp>
          <p:nvCxnSpPr>
            <p:cNvPr id="84" name="Straight Connector 83">
              <a:extLst>
                <a:ext uri="{FF2B5EF4-FFF2-40B4-BE49-F238E27FC236}">
                  <a16:creationId xmlns:a16="http://schemas.microsoft.com/office/drawing/2014/main" id="{3FB19F1D-A64D-4582-BA70-7473AE8DC966}"/>
                </a:ext>
              </a:extLst>
            </p:cNvPr>
            <p:cNvCxnSpPr>
              <a:cxnSpLocks/>
            </p:cNvCxnSpPr>
            <p:nvPr/>
          </p:nvCxnSpPr>
          <p:spPr>
            <a:xfrm>
              <a:off x="1774009" y="2295897"/>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070F751F-5E4C-409E-9A97-21DC2A284D66}"/>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9D8E4B8F-DEAD-4CFE-9FEC-3D93152EBAC5}"/>
              </a:ext>
            </a:extLst>
          </p:cNvPr>
          <p:cNvGrpSpPr/>
          <p:nvPr/>
        </p:nvGrpSpPr>
        <p:grpSpPr>
          <a:xfrm>
            <a:off x="1120866" y="3072962"/>
            <a:ext cx="2026829" cy="168486"/>
            <a:chOff x="1774009" y="2239842"/>
            <a:chExt cx="1657531" cy="137160"/>
          </a:xfrm>
          <a:solidFill>
            <a:schemeClr val="bg1">
              <a:lumMod val="85000"/>
            </a:schemeClr>
          </a:solidFill>
        </p:grpSpPr>
        <p:cxnSp>
          <p:nvCxnSpPr>
            <p:cNvPr id="87" name="Straight Connector 86">
              <a:extLst>
                <a:ext uri="{FF2B5EF4-FFF2-40B4-BE49-F238E27FC236}">
                  <a16:creationId xmlns:a16="http://schemas.microsoft.com/office/drawing/2014/main" id="{B93030BD-6753-4146-AD1C-2CEB04422CD7}"/>
                </a:ext>
              </a:extLst>
            </p:cNvPr>
            <p:cNvCxnSpPr>
              <a:cxnSpLocks/>
            </p:cNvCxnSpPr>
            <p:nvPr/>
          </p:nvCxnSpPr>
          <p:spPr>
            <a:xfrm>
              <a:off x="1774009" y="2295897"/>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EA36333B-8799-4A6C-8886-C2C8C572A9BF}"/>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9B40E7B7-E277-4849-AB0E-8A9E9181910F}"/>
              </a:ext>
            </a:extLst>
          </p:cNvPr>
          <p:cNvGrpSpPr/>
          <p:nvPr/>
        </p:nvGrpSpPr>
        <p:grpSpPr>
          <a:xfrm>
            <a:off x="1762097" y="3633775"/>
            <a:ext cx="1657531" cy="137160"/>
            <a:chOff x="1774009" y="2239842"/>
            <a:chExt cx="1657531" cy="137160"/>
          </a:xfrm>
          <a:solidFill>
            <a:schemeClr val="bg1">
              <a:lumMod val="85000"/>
            </a:schemeClr>
          </a:solidFill>
        </p:grpSpPr>
        <p:cxnSp>
          <p:nvCxnSpPr>
            <p:cNvPr id="64" name="Straight Connector 63">
              <a:extLst>
                <a:ext uri="{FF2B5EF4-FFF2-40B4-BE49-F238E27FC236}">
                  <a16:creationId xmlns:a16="http://schemas.microsoft.com/office/drawing/2014/main" id="{230324B9-E32F-412D-8638-8E0E176BC3C2}"/>
                </a:ext>
              </a:extLst>
            </p:cNvPr>
            <p:cNvCxnSpPr>
              <a:cxnSpLocks/>
            </p:cNvCxnSpPr>
            <p:nvPr/>
          </p:nvCxnSpPr>
          <p:spPr>
            <a:xfrm>
              <a:off x="1774009" y="2295897"/>
              <a:ext cx="1566091" cy="1431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39F0ED96-5260-479D-BF06-4CED62196006}"/>
                </a:ext>
              </a:extLst>
            </p:cNvPr>
            <p:cNvSpPr/>
            <p:nvPr/>
          </p:nvSpPr>
          <p:spPr>
            <a:xfrm>
              <a:off x="3294380" y="2239842"/>
              <a:ext cx="137160" cy="13716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EC30F08-E32E-414B-922D-C856C2C09B89}"/>
              </a:ext>
            </a:extLst>
          </p:cNvPr>
          <p:cNvSpPr>
            <a:spLocks noGrp="1"/>
          </p:cNvSpPr>
          <p:nvPr>
            <p:ph type="title"/>
          </p:nvPr>
        </p:nvSpPr>
        <p:spPr/>
        <p:txBody>
          <a:bodyPr/>
          <a:lstStyle/>
          <a:p>
            <a:r>
              <a:rPr lang="en-US" dirty="0"/>
              <a:t>Why is the ERA Process important to Research? </a:t>
            </a:r>
          </a:p>
        </p:txBody>
      </p:sp>
      <p:sp>
        <p:nvSpPr>
          <p:cNvPr id="4" name="Slide Number Placeholder 3">
            <a:extLst>
              <a:ext uri="{FF2B5EF4-FFF2-40B4-BE49-F238E27FC236}">
                <a16:creationId xmlns:a16="http://schemas.microsoft.com/office/drawing/2014/main" id="{2152B80B-685F-4C1E-ACC8-87556985B9FD}"/>
              </a:ext>
            </a:extLst>
          </p:cNvPr>
          <p:cNvSpPr>
            <a:spLocks noGrp="1"/>
          </p:cNvSpPr>
          <p:nvPr>
            <p:ph type="sldNum" sz="quarter" idx="12"/>
          </p:nvPr>
        </p:nvSpPr>
        <p:spPr/>
        <p:txBody>
          <a:bodyPr/>
          <a:lstStyle/>
          <a:p>
            <a:fld id="{E573346A-FCA4-684E-8D18-26E8324063ED}" type="slidenum">
              <a:rPr lang="en-US" smtClean="0"/>
              <a:t>3</a:t>
            </a:fld>
            <a:endParaRPr lang="en-US" dirty="0"/>
          </a:p>
        </p:txBody>
      </p:sp>
      <p:sp>
        <p:nvSpPr>
          <p:cNvPr id="5" name="Footer Placeholder 4">
            <a:extLst>
              <a:ext uri="{FF2B5EF4-FFF2-40B4-BE49-F238E27FC236}">
                <a16:creationId xmlns:a16="http://schemas.microsoft.com/office/drawing/2014/main" id="{5045DA8C-01C1-4967-8F31-9AF73530F258}"/>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FOR INTERNAL USE ONLY		Office of Information and Technology</a:t>
            </a:r>
          </a:p>
        </p:txBody>
      </p:sp>
      <p:sp>
        <p:nvSpPr>
          <p:cNvPr id="9" name="Rectangle: Rounded Corners 8">
            <a:extLst>
              <a:ext uri="{FF2B5EF4-FFF2-40B4-BE49-F238E27FC236}">
                <a16:creationId xmlns:a16="http://schemas.microsoft.com/office/drawing/2014/main" id="{DEFEC7ED-555C-42D0-A004-079EC3C1BDC0}"/>
              </a:ext>
            </a:extLst>
          </p:cNvPr>
          <p:cNvSpPr/>
          <p:nvPr/>
        </p:nvSpPr>
        <p:spPr>
          <a:xfrm>
            <a:off x="262612" y="1281033"/>
            <a:ext cx="8671662" cy="966299"/>
          </a:xfrm>
          <a:prstGeom prst="round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4047B9-FD5A-4815-803D-412CF2E04B44}"/>
              </a:ext>
            </a:extLst>
          </p:cNvPr>
          <p:cNvSpPr/>
          <p:nvPr/>
        </p:nvSpPr>
        <p:spPr>
          <a:xfrm>
            <a:off x="254357" y="1308732"/>
            <a:ext cx="8599528" cy="954107"/>
          </a:xfrm>
          <a:prstGeom prst="rect">
            <a:avLst/>
          </a:prstGeom>
        </p:spPr>
        <p:txBody>
          <a:bodyPr wrap="square">
            <a:spAutoFit/>
          </a:bodyPr>
          <a:lstStyle/>
          <a:p>
            <a:r>
              <a:rPr lang="en-US" sz="1400" dirty="0"/>
              <a:t>In the past some researchers have experienced difficulty getting their research devices connected to the VA network. The ERA process is the new VA standardized official process for getting your research devices accessed and if approved connected to the VA network. While each individual situation may vary some common reasons Researchers need to connect their research equipment to the VA network to:</a:t>
            </a:r>
            <a:endParaRPr lang="en-US" sz="1050" dirty="0"/>
          </a:p>
        </p:txBody>
      </p:sp>
      <p:sp>
        <p:nvSpPr>
          <p:cNvPr id="45" name="Rectangle 44">
            <a:extLst>
              <a:ext uri="{FF2B5EF4-FFF2-40B4-BE49-F238E27FC236}">
                <a16:creationId xmlns:a16="http://schemas.microsoft.com/office/drawing/2014/main" id="{46ED98F2-B310-468D-8FDD-9AF5B552AD86}"/>
              </a:ext>
            </a:extLst>
          </p:cNvPr>
          <p:cNvSpPr/>
          <p:nvPr/>
        </p:nvSpPr>
        <p:spPr>
          <a:xfrm>
            <a:off x="3214772" y="3039521"/>
            <a:ext cx="5605159" cy="307777"/>
          </a:xfrm>
          <a:prstGeom prst="rect">
            <a:avLst/>
          </a:prstGeom>
        </p:spPr>
        <p:txBody>
          <a:bodyPr wrap="square">
            <a:spAutoFit/>
          </a:bodyPr>
          <a:lstStyle/>
          <a:p>
            <a:r>
              <a:rPr lang="en-US" sz="1400" dirty="0"/>
              <a:t>Backup device research data to the VA network</a:t>
            </a:r>
          </a:p>
        </p:txBody>
      </p:sp>
      <p:sp>
        <p:nvSpPr>
          <p:cNvPr id="48" name="Rectangle 47">
            <a:extLst>
              <a:ext uri="{FF2B5EF4-FFF2-40B4-BE49-F238E27FC236}">
                <a16:creationId xmlns:a16="http://schemas.microsoft.com/office/drawing/2014/main" id="{90417618-9433-429E-AF4C-B9E9BED0B59C}"/>
              </a:ext>
            </a:extLst>
          </p:cNvPr>
          <p:cNvSpPr/>
          <p:nvPr/>
        </p:nvSpPr>
        <p:spPr>
          <a:xfrm>
            <a:off x="3465348" y="3534415"/>
            <a:ext cx="5691505" cy="307777"/>
          </a:xfrm>
          <a:prstGeom prst="rect">
            <a:avLst/>
          </a:prstGeom>
        </p:spPr>
        <p:txBody>
          <a:bodyPr wrap="square">
            <a:spAutoFit/>
          </a:bodyPr>
          <a:lstStyle/>
          <a:p>
            <a:r>
              <a:rPr lang="en-US" sz="1400" dirty="0"/>
              <a:t>Transfer data from their research device to their VA computers for analysis</a:t>
            </a:r>
            <a:endParaRPr lang="en-US" sz="800" dirty="0"/>
          </a:p>
        </p:txBody>
      </p:sp>
      <p:grpSp>
        <p:nvGrpSpPr>
          <p:cNvPr id="8" name="Group 7">
            <a:extLst>
              <a:ext uri="{FF2B5EF4-FFF2-40B4-BE49-F238E27FC236}">
                <a16:creationId xmlns:a16="http://schemas.microsoft.com/office/drawing/2014/main" id="{27EF8EFA-220C-4C2A-BF00-D28FA3F93BF1}"/>
              </a:ext>
            </a:extLst>
          </p:cNvPr>
          <p:cNvGrpSpPr/>
          <p:nvPr/>
        </p:nvGrpSpPr>
        <p:grpSpPr>
          <a:xfrm>
            <a:off x="500743" y="2700237"/>
            <a:ext cx="914400" cy="914400"/>
            <a:chOff x="1571044" y="3055289"/>
            <a:chExt cx="914400" cy="914400"/>
          </a:xfrm>
        </p:grpSpPr>
        <p:sp>
          <p:nvSpPr>
            <p:cNvPr id="6" name="Diamond 5">
              <a:extLst>
                <a:ext uri="{FF2B5EF4-FFF2-40B4-BE49-F238E27FC236}">
                  <a16:creationId xmlns:a16="http://schemas.microsoft.com/office/drawing/2014/main" id="{EDCBC45C-03A5-4E9F-8BB1-C5FAA9504EBB}"/>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01F866E8-29C2-40BD-A94C-8BA763FA738C}"/>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8DB9DD20-6479-4417-98E2-2D3D40764841}"/>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93983239-9307-4DEF-A16A-6DCADE593553}"/>
              </a:ext>
            </a:extLst>
          </p:cNvPr>
          <p:cNvGrpSpPr/>
          <p:nvPr/>
        </p:nvGrpSpPr>
        <p:grpSpPr>
          <a:xfrm>
            <a:off x="1120866" y="3235542"/>
            <a:ext cx="914400" cy="914400"/>
            <a:chOff x="1571044" y="3055289"/>
            <a:chExt cx="914400" cy="914400"/>
          </a:xfrm>
        </p:grpSpPr>
        <p:sp>
          <p:nvSpPr>
            <p:cNvPr id="23" name="Diamond 22">
              <a:extLst>
                <a:ext uri="{FF2B5EF4-FFF2-40B4-BE49-F238E27FC236}">
                  <a16:creationId xmlns:a16="http://schemas.microsoft.com/office/drawing/2014/main" id="{F128CD92-8823-4A8A-9F09-0284334C3D2B}"/>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50CD206A-2E29-4840-9D1E-D84FDA18125A}"/>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a:extLst>
                <a:ext uri="{FF2B5EF4-FFF2-40B4-BE49-F238E27FC236}">
                  <a16:creationId xmlns:a16="http://schemas.microsoft.com/office/drawing/2014/main" id="{31B5047D-693D-4608-8141-11999BC7A189}"/>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3129B2C4-E95F-4ED7-A704-C7C6BD7DBD68}"/>
              </a:ext>
            </a:extLst>
          </p:cNvPr>
          <p:cNvGrpSpPr/>
          <p:nvPr/>
        </p:nvGrpSpPr>
        <p:grpSpPr>
          <a:xfrm>
            <a:off x="511266" y="3735747"/>
            <a:ext cx="914400" cy="914400"/>
            <a:chOff x="1571044" y="3055289"/>
            <a:chExt cx="914400" cy="914400"/>
          </a:xfrm>
        </p:grpSpPr>
        <p:sp>
          <p:nvSpPr>
            <p:cNvPr id="27" name="Diamond 26">
              <a:extLst>
                <a:ext uri="{FF2B5EF4-FFF2-40B4-BE49-F238E27FC236}">
                  <a16:creationId xmlns:a16="http://schemas.microsoft.com/office/drawing/2014/main" id="{EB0D6B56-0CE1-40B8-88FD-3BED9806CE68}"/>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FF12FE8E-9048-4D5B-96ED-D95C1F0465D1}"/>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DD374399-E966-472C-B5BF-23736BD4E7F4}"/>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6C283C63-0C8C-4779-A2F7-D725C108DAD9}"/>
              </a:ext>
            </a:extLst>
          </p:cNvPr>
          <p:cNvGrpSpPr/>
          <p:nvPr/>
        </p:nvGrpSpPr>
        <p:grpSpPr>
          <a:xfrm>
            <a:off x="1110343" y="4264284"/>
            <a:ext cx="914400" cy="914400"/>
            <a:chOff x="1571044" y="3055289"/>
            <a:chExt cx="914400" cy="914400"/>
          </a:xfrm>
        </p:grpSpPr>
        <p:sp>
          <p:nvSpPr>
            <p:cNvPr id="31" name="Diamond 30">
              <a:extLst>
                <a:ext uri="{FF2B5EF4-FFF2-40B4-BE49-F238E27FC236}">
                  <a16:creationId xmlns:a16="http://schemas.microsoft.com/office/drawing/2014/main" id="{414B6E63-E7EA-4E81-99E0-A8ECCF5C9C7A}"/>
                </a:ext>
              </a:extLst>
            </p:cNvPr>
            <p:cNvSpPr/>
            <p:nvPr/>
          </p:nvSpPr>
          <p:spPr>
            <a:xfrm>
              <a:off x="1616764" y="3101009"/>
              <a:ext cx="822960" cy="8229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1AB63E2D-0208-413F-BC66-6C8D6A130F29}"/>
                </a:ext>
              </a:extLst>
            </p:cNvPr>
            <p:cNvSpPr/>
            <p:nvPr/>
          </p:nvSpPr>
          <p:spPr>
            <a:xfrm>
              <a:off x="1571044" y="3055289"/>
              <a:ext cx="914400" cy="9144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CEA4E606-8263-4D1C-ACA9-30DA0E381D14}"/>
                </a:ext>
              </a:extLst>
            </p:cNvPr>
            <p:cNvSpPr/>
            <p:nvPr/>
          </p:nvSpPr>
          <p:spPr>
            <a:xfrm>
              <a:off x="1662484" y="3146729"/>
              <a:ext cx="731520" cy="731520"/>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itle 1">
            <a:extLst>
              <a:ext uri="{FF2B5EF4-FFF2-40B4-BE49-F238E27FC236}">
                <a16:creationId xmlns:a16="http://schemas.microsoft.com/office/drawing/2014/main" id="{FBA7CF08-B364-4068-901C-D62E0AC1EDF7}"/>
              </a:ext>
            </a:extLst>
          </p:cNvPr>
          <p:cNvSpPr txBox="1">
            <a:spLocks/>
          </p:cNvSpPr>
          <p:nvPr/>
        </p:nvSpPr>
        <p:spPr>
          <a:xfrm>
            <a:off x="687252" y="2809195"/>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01</a:t>
            </a:r>
          </a:p>
        </p:txBody>
      </p:sp>
      <p:sp>
        <p:nvSpPr>
          <p:cNvPr id="57" name="Title 1">
            <a:extLst>
              <a:ext uri="{FF2B5EF4-FFF2-40B4-BE49-F238E27FC236}">
                <a16:creationId xmlns:a16="http://schemas.microsoft.com/office/drawing/2014/main" id="{37650F8A-553C-4352-9463-7F37F0862713}"/>
              </a:ext>
            </a:extLst>
          </p:cNvPr>
          <p:cNvSpPr txBox="1">
            <a:spLocks/>
          </p:cNvSpPr>
          <p:nvPr/>
        </p:nvSpPr>
        <p:spPr>
          <a:xfrm>
            <a:off x="1303021" y="3356051"/>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02</a:t>
            </a:r>
          </a:p>
        </p:txBody>
      </p:sp>
      <p:sp>
        <p:nvSpPr>
          <p:cNvPr id="58" name="Title 1">
            <a:extLst>
              <a:ext uri="{FF2B5EF4-FFF2-40B4-BE49-F238E27FC236}">
                <a16:creationId xmlns:a16="http://schemas.microsoft.com/office/drawing/2014/main" id="{9B601621-5AC9-4EB7-8324-21BC2066CA16}"/>
              </a:ext>
            </a:extLst>
          </p:cNvPr>
          <p:cNvSpPr txBox="1">
            <a:spLocks/>
          </p:cNvSpPr>
          <p:nvPr/>
        </p:nvSpPr>
        <p:spPr>
          <a:xfrm>
            <a:off x="701767" y="3866591"/>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03</a:t>
            </a:r>
          </a:p>
        </p:txBody>
      </p:sp>
      <p:sp>
        <p:nvSpPr>
          <p:cNvPr id="59" name="Title 1">
            <a:extLst>
              <a:ext uri="{FF2B5EF4-FFF2-40B4-BE49-F238E27FC236}">
                <a16:creationId xmlns:a16="http://schemas.microsoft.com/office/drawing/2014/main" id="{E2124A90-7FB3-47D2-AF51-AA79E0B4FED3}"/>
              </a:ext>
            </a:extLst>
          </p:cNvPr>
          <p:cNvSpPr txBox="1">
            <a:spLocks/>
          </p:cNvSpPr>
          <p:nvPr/>
        </p:nvSpPr>
        <p:spPr>
          <a:xfrm>
            <a:off x="1297215" y="4383519"/>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04</a:t>
            </a:r>
          </a:p>
        </p:txBody>
      </p:sp>
      <p:sp>
        <p:nvSpPr>
          <p:cNvPr id="60" name="Title 1">
            <a:extLst>
              <a:ext uri="{FF2B5EF4-FFF2-40B4-BE49-F238E27FC236}">
                <a16:creationId xmlns:a16="http://schemas.microsoft.com/office/drawing/2014/main" id="{9C15A02E-FED1-4D1F-B11F-C46BAFF5AC01}"/>
              </a:ext>
            </a:extLst>
          </p:cNvPr>
          <p:cNvSpPr txBox="1">
            <a:spLocks/>
          </p:cNvSpPr>
          <p:nvPr/>
        </p:nvSpPr>
        <p:spPr>
          <a:xfrm>
            <a:off x="697957" y="4903057"/>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solidFill>
                  <a:schemeClr val="bg1"/>
                </a:solidFill>
              </a:rPr>
              <a:t>5</a:t>
            </a:r>
          </a:p>
        </p:txBody>
      </p:sp>
      <p:sp>
        <p:nvSpPr>
          <p:cNvPr id="79" name="Rectangle 78">
            <a:extLst>
              <a:ext uri="{FF2B5EF4-FFF2-40B4-BE49-F238E27FC236}">
                <a16:creationId xmlns:a16="http://schemas.microsoft.com/office/drawing/2014/main" id="{21188608-C97E-4640-94D7-3B202C4B2979}"/>
              </a:ext>
            </a:extLst>
          </p:cNvPr>
          <p:cNvSpPr/>
          <p:nvPr/>
        </p:nvSpPr>
        <p:spPr>
          <a:xfrm>
            <a:off x="3465348" y="4552391"/>
            <a:ext cx="5103845" cy="523220"/>
          </a:xfrm>
          <a:prstGeom prst="rect">
            <a:avLst/>
          </a:prstGeom>
        </p:spPr>
        <p:txBody>
          <a:bodyPr wrap="square">
            <a:spAutoFit/>
          </a:bodyPr>
          <a:lstStyle/>
          <a:p>
            <a:r>
              <a:rPr lang="en-US" sz="1400" dirty="0"/>
              <a:t>Transfer data from their research device to partners via the Internet (With proper approved data sharing agreement)</a:t>
            </a:r>
          </a:p>
        </p:txBody>
      </p:sp>
      <p:sp>
        <p:nvSpPr>
          <p:cNvPr id="80" name="Rectangle 79">
            <a:extLst>
              <a:ext uri="{FF2B5EF4-FFF2-40B4-BE49-F238E27FC236}">
                <a16:creationId xmlns:a16="http://schemas.microsoft.com/office/drawing/2014/main" id="{81039209-FDAD-4F55-9C49-EE4CF546978E}"/>
              </a:ext>
            </a:extLst>
          </p:cNvPr>
          <p:cNvSpPr/>
          <p:nvPr/>
        </p:nvSpPr>
        <p:spPr>
          <a:xfrm>
            <a:off x="3269705" y="3940774"/>
            <a:ext cx="5437866" cy="523220"/>
          </a:xfrm>
          <a:prstGeom prst="rect">
            <a:avLst/>
          </a:prstGeom>
        </p:spPr>
        <p:txBody>
          <a:bodyPr wrap="square">
            <a:spAutoFit/>
          </a:bodyPr>
          <a:lstStyle/>
          <a:p>
            <a:r>
              <a:rPr lang="en-US" sz="1400" dirty="0"/>
              <a:t>Remove/reduce the need for reliance on External Hard Drives/Thumb Drives to transfer and store research data</a:t>
            </a:r>
          </a:p>
        </p:txBody>
      </p:sp>
    </p:spTree>
    <p:extLst>
      <p:ext uri="{BB962C8B-B14F-4D97-AF65-F5344CB8AC3E}">
        <p14:creationId xmlns:p14="http://schemas.microsoft.com/office/powerpoint/2010/main" val="1537408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a:lstStyle/>
          <a:p>
            <a:fld id="{E573346A-FCA4-684E-8D18-26E8324063ED}" type="slidenum">
              <a:rPr lang="en-US" smtClean="0"/>
              <a:pPr/>
              <a:t>30</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p:txBody>
          <a:bodyPr/>
          <a:lstStyle/>
          <a:p>
            <a:r>
              <a:rPr lang="en-US" dirty="0"/>
              <a:t>FOR INTERNAL USE ONLY		Office of Information and Technology</a:t>
            </a:r>
          </a:p>
        </p:txBody>
      </p:sp>
      <p:sp>
        <p:nvSpPr>
          <p:cNvPr id="13" name="Title 1">
            <a:extLst>
              <a:ext uri="{FF2B5EF4-FFF2-40B4-BE49-F238E27FC236}">
                <a16:creationId xmlns:a16="http://schemas.microsoft.com/office/drawing/2014/main" id="{A3816E85-EF02-4CCC-BFFF-30733A566F79}"/>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dirty="0"/>
              <a:t>Training Scenario #11</a:t>
            </a:r>
          </a:p>
        </p:txBody>
      </p:sp>
      <p:sp>
        <p:nvSpPr>
          <p:cNvPr id="26" name="Rectangle: Rounded Corners 25">
            <a:extLst>
              <a:ext uri="{FF2B5EF4-FFF2-40B4-BE49-F238E27FC236}">
                <a16:creationId xmlns:a16="http://schemas.microsoft.com/office/drawing/2014/main" id="{5F1FE699-1E6E-4640-882B-BC582092587B}"/>
              </a:ext>
            </a:extLst>
          </p:cNvPr>
          <p:cNvSpPr/>
          <p:nvPr/>
        </p:nvSpPr>
        <p:spPr>
          <a:xfrm>
            <a:off x="3130295" y="1333666"/>
            <a:ext cx="5233120" cy="138723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817C69C-443B-414A-AB95-44BBCE5657F0}"/>
              </a:ext>
            </a:extLst>
          </p:cNvPr>
          <p:cNvSpPr/>
          <p:nvPr/>
        </p:nvSpPr>
        <p:spPr>
          <a:xfrm>
            <a:off x="758282" y="3103564"/>
            <a:ext cx="7605133" cy="1384995"/>
          </a:xfrm>
          <a:prstGeom prst="rect">
            <a:avLst/>
          </a:prstGeom>
          <a:ln w="57150">
            <a:solidFill>
              <a:schemeClr val="accent4">
                <a:lumMod val="60000"/>
                <a:lumOff val="40000"/>
              </a:schemeClr>
            </a:solidFill>
          </a:ln>
        </p:spPr>
        <p:txBody>
          <a:bodyPr wrap="square" anchor="ctr">
            <a:spAutoFit/>
          </a:bodyPr>
          <a:lstStyle/>
          <a:p>
            <a:r>
              <a:rPr lang="en-US" sz="1400" b="1" dirty="0"/>
              <a:t>No.</a:t>
            </a:r>
            <a:r>
              <a:rPr lang="en-US" sz="1400" dirty="0"/>
              <a:t> Devices that directly connect to a VA workstation/laptop are handled by normal processes that typically don’t require special authorization other than a USB exemption request (USB exemption for workstation/laptop) (see local facility ITOPS/</a:t>
            </a:r>
            <a:r>
              <a:rPr lang="en-US" sz="1400" u="sng" dirty="0">
                <a:hlinkClick r:id="rId2"/>
              </a:rPr>
              <a:t>EPAS</a:t>
            </a:r>
            <a:r>
              <a:rPr lang="en-US" sz="1400" dirty="0"/>
              <a:t> requirements).</a:t>
            </a:r>
          </a:p>
          <a:p>
            <a:endParaRPr lang="en-US" sz="1400" dirty="0"/>
          </a:p>
          <a:p>
            <a:r>
              <a:rPr lang="en-US" sz="1400" dirty="0"/>
              <a:t>Additionally, if specialized software is required for the VA laptops to support the microscopes, a </a:t>
            </a:r>
            <a:r>
              <a:rPr lang="en-US" sz="1400" u="sng" dirty="0">
                <a:hlinkClick r:id="rId3"/>
              </a:rPr>
              <a:t>TRM software request</a:t>
            </a:r>
            <a:r>
              <a:rPr lang="en-US" sz="1400" dirty="0"/>
              <a:t> should be submitted. </a:t>
            </a:r>
          </a:p>
        </p:txBody>
      </p:sp>
      <p:grpSp>
        <p:nvGrpSpPr>
          <p:cNvPr id="59" name="Group 58">
            <a:extLst>
              <a:ext uri="{FF2B5EF4-FFF2-40B4-BE49-F238E27FC236}">
                <a16:creationId xmlns:a16="http://schemas.microsoft.com/office/drawing/2014/main" id="{92832103-265E-4E17-94F0-88E36D5D7A15}"/>
              </a:ext>
            </a:extLst>
          </p:cNvPr>
          <p:cNvGrpSpPr/>
          <p:nvPr/>
        </p:nvGrpSpPr>
        <p:grpSpPr>
          <a:xfrm>
            <a:off x="568786" y="970216"/>
            <a:ext cx="2241385" cy="1144164"/>
            <a:chOff x="2659545" y="2834084"/>
            <a:chExt cx="3671009" cy="1873947"/>
          </a:xfrm>
        </p:grpSpPr>
        <p:grpSp>
          <p:nvGrpSpPr>
            <p:cNvPr id="53" name="Group 52">
              <a:extLst>
                <a:ext uri="{FF2B5EF4-FFF2-40B4-BE49-F238E27FC236}">
                  <a16:creationId xmlns:a16="http://schemas.microsoft.com/office/drawing/2014/main" id="{37057DB5-05F7-4213-BE5B-5D8FDE951D72}"/>
                </a:ext>
              </a:extLst>
            </p:cNvPr>
            <p:cNvGrpSpPr/>
            <p:nvPr/>
          </p:nvGrpSpPr>
          <p:grpSpPr>
            <a:xfrm>
              <a:off x="2659545" y="2879231"/>
              <a:ext cx="1828800" cy="1828800"/>
              <a:chOff x="768355" y="3783517"/>
              <a:chExt cx="1828800" cy="1828800"/>
            </a:xfrm>
          </p:grpSpPr>
          <p:sp>
            <p:nvSpPr>
              <p:cNvPr id="19" name="Arrow: Right 18">
                <a:extLst>
                  <a:ext uri="{FF2B5EF4-FFF2-40B4-BE49-F238E27FC236}">
                    <a16:creationId xmlns:a16="http://schemas.microsoft.com/office/drawing/2014/main" id="{660A1473-642D-48B1-BC9C-C5D2BE9C3C17}"/>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artial Circle 51">
                <a:extLst>
                  <a:ext uri="{FF2B5EF4-FFF2-40B4-BE49-F238E27FC236}">
                    <a16:creationId xmlns:a16="http://schemas.microsoft.com/office/drawing/2014/main" id="{4D94EB13-05C8-439F-9307-67E0A8C3FD9F}"/>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 name="Graphic 40" descr="Questions">
                <a:extLst>
                  <a:ext uri="{FF2B5EF4-FFF2-40B4-BE49-F238E27FC236}">
                    <a16:creationId xmlns:a16="http://schemas.microsoft.com/office/drawing/2014/main" id="{10629405-8FC4-45B2-87BD-C5856FDC29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4737" y="4795413"/>
                <a:ext cx="640080" cy="640080"/>
              </a:xfrm>
              <a:prstGeom prst="rect">
                <a:avLst/>
              </a:prstGeom>
            </p:spPr>
          </p:pic>
        </p:grpSp>
        <p:grpSp>
          <p:nvGrpSpPr>
            <p:cNvPr id="58" name="Group 57">
              <a:extLst>
                <a:ext uri="{FF2B5EF4-FFF2-40B4-BE49-F238E27FC236}">
                  <a16:creationId xmlns:a16="http://schemas.microsoft.com/office/drawing/2014/main" id="{A54EF6E9-79EE-4284-B451-1E5BB2BE8485}"/>
                </a:ext>
              </a:extLst>
            </p:cNvPr>
            <p:cNvGrpSpPr/>
            <p:nvPr/>
          </p:nvGrpSpPr>
          <p:grpSpPr>
            <a:xfrm>
              <a:off x="4501754" y="2834084"/>
              <a:ext cx="1828800" cy="1828800"/>
              <a:chOff x="7850829" y="2007239"/>
              <a:chExt cx="1828800" cy="1828800"/>
            </a:xfrm>
          </p:grpSpPr>
          <p:grpSp>
            <p:nvGrpSpPr>
              <p:cNvPr id="54" name="Group 53">
                <a:extLst>
                  <a:ext uri="{FF2B5EF4-FFF2-40B4-BE49-F238E27FC236}">
                    <a16:creationId xmlns:a16="http://schemas.microsoft.com/office/drawing/2014/main" id="{01323800-417C-407C-96A3-0CE650D7086F}"/>
                  </a:ext>
                </a:extLst>
              </p:cNvPr>
              <p:cNvGrpSpPr/>
              <p:nvPr/>
            </p:nvGrpSpPr>
            <p:grpSpPr>
              <a:xfrm rot="10800000">
                <a:off x="7850829" y="2007239"/>
                <a:ext cx="1828800" cy="1828800"/>
                <a:chOff x="768355" y="3783517"/>
                <a:chExt cx="1828800" cy="1828800"/>
              </a:xfrm>
            </p:grpSpPr>
            <p:sp>
              <p:nvSpPr>
                <p:cNvPr id="55" name="Arrow: Right 54">
                  <a:extLst>
                    <a:ext uri="{FF2B5EF4-FFF2-40B4-BE49-F238E27FC236}">
                      <a16:creationId xmlns:a16="http://schemas.microsoft.com/office/drawing/2014/main" id="{DC72282D-3CB3-4CF1-8540-D2B2EF255D96}"/>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959163CD-40C4-44DF-A8C2-904C5301CE18}"/>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39" name="Graphic 38" descr="Thought bubble">
                <a:extLst>
                  <a:ext uri="{FF2B5EF4-FFF2-40B4-BE49-F238E27FC236}">
                    <a16:creationId xmlns:a16="http://schemas.microsoft.com/office/drawing/2014/main" id="{B7640D15-EB52-4941-9598-16A69822CA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61727" y="2072869"/>
                <a:ext cx="822960" cy="822960"/>
              </a:xfrm>
              <a:prstGeom prst="rect">
                <a:avLst/>
              </a:prstGeom>
            </p:spPr>
          </p:pic>
        </p:grpSp>
      </p:grpSp>
      <p:sp>
        <p:nvSpPr>
          <p:cNvPr id="20" name="Rectangle 19">
            <a:extLst>
              <a:ext uri="{FF2B5EF4-FFF2-40B4-BE49-F238E27FC236}">
                <a16:creationId xmlns:a16="http://schemas.microsoft.com/office/drawing/2014/main" id="{42D1D9B9-5A6B-41C3-B193-F3A4E744CC0E}"/>
              </a:ext>
            </a:extLst>
          </p:cNvPr>
          <p:cNvSpPr/>
          <p:nvPr/>
        </p:nvSpPr>
        <p:spPr>
          <a:xfrm>
            <a:off x="3241952" y="1481243"/>
            <a:ext cx="4919407" cy="1131079"/>
          </a:xfrm>
          <a:prstGeom prst="rect">
            <a:avLst/>
          </a:prstGeom>
        </p:spPr>
        <p:txBody>
          <a:bodyPr wrap="square">
            <a:spAutoFit/>
          </a:bodyPr>
          <a:lstStyle/>
          <a:p>
            <a:r>
              <a:rPr lang="en-US" sz="1350" b="1" dirty="0"/>
              <a:t>SCENARIO</a:t>
            </a:r>
            <a:r>
              <a:rPr lang="en-US" sz="1350" dirty="0"/>
              <a:t>: A VA Research laboratory was awarded a grant to upgrade all of the Research microscopes. The new confocal and electron microscopes will all connect to a VA laptop via USB and/or a serial cable. Do the microscopes need to go through the ERA process? </a:t>
            </a:r>
            <a:endParaRPr lang="en-US" sz="1350" b="1" dirty="0"/>
          </a:p>
        </p:txBody>
      </p:sp>
    </p:spTree>
    <p:extLst>
      <p:ext uri="{BB962C8B-B14F-4D97-AF65-F5344CB8AC3E}">
        <p14:creationId xmlns:p14="http://schemas.microsoft.com/office/powerpoint/2010/main" val="228456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8DB8-2271-AC40-B03C-AC2C1AB5C356}"/>
              </a:ext>
            </a:extLst>
          </p:cNvPr>
          <p:cNvSpPr>
            <a:spLocks noGrp="1"/>
          </p:cNvSpPr>
          <p:nvPr>
            <p:ph type="title"/>
          </p:nvPr>
        </p:nvSpPr>
        <p:spPr/>
        <p:txBody>
          <a:bodyPr/>
          <a:lstStyle/>
          <a:p>
            <a:r>
              <a:rPr lang="en-US" dirty="0"/>
              <a:t>Summary</a:t>
            </a:r>
          </a:p>
        </p:txBody>
      </p:sp>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a:lstStyle/>
          <a:p>
            <a:fld id="{E573346A-FCA4-684E-8D18-26E8324063ED}" type="slidenum">
              <a:rPr lang="en-US" smtClean="0"/>
              <a:pPr/>
              <a:t>31</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p:txBody>
          <a:bodyPr/>
          <a:lstStyle/>
          <a:p>
            <a:r>
              <a:rPr lang="en-US" dirty="0"/>
              <a:t>FOR INTERNAL USE ONLY		Office of Information and Technology</a:t>
            </a:r>
          </a:p>
        </p:txBody>
      </p:sp>
      <p:grpSp>
        <p:nvGrpSpPr>
          <p:cNvPr id="14" name="Group 13">
            <a:extLst>
              <a:ext uri="{FF2B5EF4-FFF2-40B4-BE49-F238E27FC236}">
                <a16:creationId xmlns:a16="http://schemas.microsoft.com/office/drawing/2014/main" id="{7A8B0BCA-F907-4714-9A0D-B389A96A9B9E}"/>
              </a:ext>
            </a:extLst>
          </p:cNvPr>
          <p:cNvGrpSpPr/>
          <p:nvPr/>
        </p:nvGrpSpPr>
        <p:grpSpPr>
          <a:xfrm>
            <a:off x="363612" y="1215750"/>
            <a:ext cx="1076325" cy="832485"/>
            <a:chOff x="2842590" y="1966981"/>
            <a:chExt cx="1076325" cy="832485"/>
          </a:xfrm>
        </p:grpSpPr>
        <p:sp>
          <p:nvSpPr>
            <p:cNvPr id="8" name="Hexagon 7">
              <a:extLst>
                <a:ext uri="{FF2B5EF4-FFF2-40B4-BE49-F238E27FC236}">
                  <a16:creationId xmlns:a16="http://schemas.microsoft.com/office/drawing/2014/main" id="{12AADBAA-1348-4EA8-A56A-10039FD603F3}"/>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5D635CBC-5DE6-4E21-A128-85911A5DCD37}"/>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3" name="Straight Connector 12">
              <a:extLst>
                <a:ext uri="{FF2B5EF4-FFF2-40B4-BE49-F238E27FC236}">
                  <a16:creationId xmlns:a16="http://schemas.microsoft.com/office/drawing/2014/main" id="{F2363342-D897-403E-8D16-BB7ABF0EE2EE}"/>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567BCA4-16FF-48BD-98C7-E579A4E8A814}"/>
              </a:ext>
            </a:extLst>
          </p:cNvPr>
          <p:cNvGrpSpPr/>
          <p:nvPr/>
        </p:nvGrpSpPr>
        <p:grpSpPr>
          <a:xfrm>
            <a:off x="363612" y="2409285"/>
            <a:ext cx="1076325" cy="832485"/>
            <a:chOff x="2842590" y="1966981"/>
            <a:chExt cx="1076325" cy="832485"/>
          </a:xfrm>
        </p:grpSpPr>
        <p:sp>
          <p:nvSpPr>
            <p:cNvPr id="16" name="Hexagon 15">
              <a:extLst>
                <a:ext uri="{FF2B5EF4-FFF2-40B4-BE49-F238E27FC236}">
                  <a16:creationId xmlns:a16="http://schemas.microsoft.com/office/drawing/2014/main" id="{1B992986-FE54-45F3-B3E2-B775F4B76F0A}"/>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782724BC-0DE9-461A-8931-6EF78E2EAB11}"/>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9" name="Straight Connector 18">
              <a:extLst>
                <a:ext uri="{FF2B5EF4-FFF2-40B4-BE49-F238E27FC236}">
                  <a16:creationId xmlns:a16="http://schemas.microsoft.com/office/drawing/2014/main" id="{A4EA4259-7309-44AA-921C-DF01D71949F1}"/>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C64F0B7D-EF49-4EDD-B508-1A2F36F4BC2E}"/>
              </a:ext>
            </a:extLst>
          </p:cNvPr>
          <p:cNvGrpSpPr/>
          <p:nvPr/>
        </p:nvGrpSpPr>
        <p:grpSpPr>
          <a:xfrm>
            <a:off x="363612" y="3606260"/>
            <a:ext cx="1076325" cy="832485"/>
            <a:chOff x="2842590" y="1966981"/>
            <a:chExt cx="1076325" cy="832485"/>
          </a:xfrm>
        </p:grpSpPr>
        <p:sp>
          <p:nvSpPr>
            <p:cNvPr id="21" name="Hexagon 20">
              <a:extLst>
                <a:ext uri="{FF2B5EF4-FFF2-40B4-BE49-F238E27FC236}">
                  <a16:creationId xmlns:a16="http://schemas.microsoft.com/office/drawing/2014/main" id="{695394B3-5632-40B8-B60B-55767938BAB4}"/>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B4D3CDD4-0D54-40FE-A242-8C3EC13B2FBC}"/>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24" name="Straight Connector 23">
              <a:extLst>
                <a:ext uri="{FF2B5EF4-FFF2-40B4-BE49-F238E27FC236}">
                  <a16:creationId xmlns:a16="http://schemas.microsoft.com/office/drawing/2014/main" id="{44844651-2340-49C3-9849-537FE67CBD80}"/>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B6333AC0-3E35-41E8-A136-819D6A15C463}"/>
              </a:ext>
            </a:extLst>
          </p:cNvPr>
          <p:cNvGrpSpPr/>
          <p:nvPr/>
        </p:nvGrpSpPr>
        <p:grpSpPr>
          <a:xfrm>
            <a:off x="364521" y="4810693"/>
            <a:ext cx="1076325" cy="832485"/>
            <a:chOff x="2842590" y="1966981"/>
            <a:chExt cx="1076325" cy="832485"/>
          </a:xfrm>
        </p:grpSpPr>
        <p:sp>
          <p:nvSpPr>
            <p:cNvPr id="41" name="Hexagon 40">
              <a:extLst>
                <a:ext uri="{FF2B5EF4-FFF2-40B4-BE49-F238E27FC236}">
                  <a16:creationId xmlns:a16="http://schemas.microsoft.com/office/drawing/2014/main" id="{FD7A36D1-D423-4BAE-B9CB-154763F32A3D}"/>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Hexagon 41">
              <a:extLst>
                <a:ext uri="{FF2B5EF4-FFF2-40B4-BE49-F238E27FC236}">
                  <a16:creationId xmlns:a16="http://schemas.microsoft.com/office/drawing/2014/main" id="{4BA391BE-A565-4E02-9BF2-FF2BCDF9212D}"/>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44" name="Straight Connector 43">
              <a:extLst>
                <a:ext uri="{FF2B5EF4-FFF2-40B4-BE49-F238E27FC236}">
                  <a16:creationId xmlns:a16="http://schemas.microsoft.com/office/drawing/2014/main" id="{E0613B23-9EAA-457C-9C2A-A8F8381EB6EE}"/>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CE19FE68-4B43-4545-81A8-6BC6BDBEF1A7}"/>
              </a:ext>
            </a:extLst>
          </p:cNvPr>
          <p:cNvGrpSpPr/>
          <p:nvPr/>
        </p:nvGrpSpPr>
        <p:grpSpPr>
          <a:xfrm>
            <a:off x="4562730" y="1216131"/>
            <a:ext cx="1076325" cy="832485"/>
            <a:chOff x="2842590" y="1966981"/>
            <a:chExt cx="1076325" cy="832485"/>
          </a:xfrm>
        </p:grpSpPr>
        <p:sp>
          <p:nvSpPr>
            <p:cNvPr id="48" name="Hexagon 47">
              <a:extLst>
                <a:ext uri="{FF2B5EF4-FFF2-40B4-BE49-F238E27FC236}">
                  <a16:creationId xmlns:a16="http://schemas.microsoft.com/office/drawing/2014/main" id="{193F1ED1-9A5C-44F7-911D-4E058A3272E5}"/>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E6462771-0589-4630-AD5C-7D853CEBF489}"/>
                </a:ext>
              </a:extLst>
            </p:cNvPr>
            <p:cNvSpPr/>
            <p:nvPr/>
          </p:nvSpPr>
          <p:spPr>
            <a:xfrm>
              <a:off x="2842590" y="1966981"/>
              <a:ext cx="1005840" cy="82296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51" name="Straight Connector 50">
              <a:extLst>
                <a:ext uri="{FF2B5EF4-FFF2-40B4-BE49-F238E27FC236}">
                  <a16:creationId xmlns:a16="http://schemas.microsoft.com/office/drawing/2014/main" id="{3DFE1055-E3E4-48DE-B6C5-1DFFD141E796}"/>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B9FA31B4-5BBF-41AC-B9FB-C0B75B3B97ED}"/>
              </a:ext>
            </a:extLst>
          </p:cNvPr>
          <p:cNvGrpSpPr/>
          <p:nvPr/>
        </p:nvGrpSpPr>
        <p:grpSpPr>
          <a:xfrm>
            <a:off x="4562730" y="2409666"/>
            <a:ext cx="1076325" cy="832485"/>
            <a:chOff x="2842590" y="1966981"/>
            <a:chExt cx="1076325" cy="832485"/>
          </a:xfrm>
        </p:grpSpPr>
        <p:sp>
          <p:nvSpPr>
            <p:cNvPr id="53" name="Hexagon 52">
              <a:extLst>
                <a:ext uri="{FF2B5EF4-FFF2-40B4-BE49-F238E27FC236}">
                  <a16:creationId xmlns:a16="http://schemas.microsoft.com/office/drawing/2014/main" id="{557F5078-31A6-4EF6-823A-42AF5C51C724}"/>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a:extLst>
                <a:ext uri="{FF2B5EF4-FFF2-40B4-BE49-F238E27FC236}">
                  <a16:creationId xmlns:a16="http://schemas.microsoft.com/office/drawing/2014/main" id="{AB372F8B-9F2A-4394-ABEC-19EA52DF53B7}"/>
                </a:ext>
              </a:extLst>
            </p:cNvPr>
            <p:cNvSpPr/>
            <p:nvPr/>
          </p:nvSpPr>
          <p:spPr>
            <a:xfrm>
              <a:off x="2842590" y="1966981"/>
              <a:ext cx="1005840" cy="82296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56" name="Straight Connector 55">
              <a:extLst>
                <a:ext uri="{FF2B5EF4-FFF2-40B4-BE49-F238E27FC236}">
                  <a16:creationId xmlns:a16="http://schemas.microsoft.com/office/drawing/2014/main" id="{0B8C119E-A644-4D9A-9745-78A14194ADB5}"/>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9E5523AA-63D4-45D4-9F91-228CD2BED1CE}"/>
              </a:ext>
            </a:extLst>
          </p:cNvPr>
          <p:cNvGrpSpPr/>
          <p:nvPr/>
        </p:nvGrpSpPr>
        <p:grpSpPr>
          <a:xfrm>
            <a:off x="4562730" y="3606641"/>
            <a:ext cx="1076325" cy="832485"/>
            <a:chOff x="2842590" y="1966981"/>
            <a:chExt cx="1076325" cy="832485"/>
          </a:xfrm>
        </p:grpSpPr>
        <p:sp>
          <p:nvSpPr>
            <p:cNvPr id="58" name="Hexagon 57">
              <a:extLst>
                <a:ext uri="{FF2B5EF4-FFF2-40B4-BE49-F238E27FC236}">
                  <a16:creationId xmlns:a16="http://schemas.microsoft.com/office/drawing/2014/main" id="{8894B3D1-4969-4FF5-921D-96145D18CB19}"/>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a:extLst>
                <a:ext uri="{FF2B5EF4-FFF2-40B4-BE49-F238E27FC236}">
                  <a16:creationId xmlns:a16="http://schemas.microsoft.com/office/drawing/2014/main" id="{65890177-E279-442E-BA53-9579522EC0F4}"/>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61" name="Straight Connector 60">
              <a:extLst>
                <a:ext uri="{FF2B5EF4-FFF2-40B4-BE49-F238E27FC236}">
                  <a16:creationId xmlns:a16="http://schemas.microsoft.com/office/drawing/2014/main" id="{19E765D3-BB30-47F4-8EDB-739465FF4590}"/>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2" name="Title 1">
            <a:extLst>
              <a:ext uri="{FF2B5EF4-FFF2-40B4-BE49-F238E27FC236}">
                <a16:creationId xmlns:a16="http://schemas.microsoft.com/office/drawing/2014/main" id="{FF1959F8-DD90-4D15-A643-BF18B8313E9A}"/>
              </a:ext>
            </a:extLst>
          </p:cNvPr>
          <p:cNvSpPr txBox="1">
            <a:spLocks/>
          </p:cNvSpPr>
          <p:nvPr/>
        </p:nvSpPr>
        <p:spPr>
          <a:xfrm>
            <a:off x="517839" y="1278745"/>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sz="3200" dirty="0">
                <a:solidFill>
                  <a:schemeClr val="bg1"/>
                </a:solidFill>
              </a:rPr>
              <a:t>01</a:t>
            </a:r>
          </a:p>
        </p:txBody>
      </p:sp>
      <p:sp>
        <p:nvSpPr>
          <p:cNvPr id="63" name="Title 1">
            <a:extLst>
              <a:ext uri="{FF2B5EF4-FFF2-40B4-BE49-F238E27FC236}">
                <a16:creationId xmlns:a16="http://schemas.microsoft.com/office/drawing/2014/main" id="{1D850A89-996A-49DF-B1DE-CC0155C26D40}"/>
              </a:ext>
            </a:extLst>
          </p:cNvPr>
          <p:cNvSpPr txBox="1">
            <a:spLocks/>
          </p:cNvSpPr>
          <p:nvPr/>
        </p:nvSpPr>
        <p:spPr>
          <a:xfrm>
            <a:off x="500028" y="2492496"/>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sz="3200" dirty="0">
                <a:solidFill>
                  <a:schemeClr val="bg1"/>
                </a:solidFill>
              </a:rPr>
              <a:t>02</a:t>
            </a:r>
          </a:p>
        </p:txBody>
      </p:sp>
      <p:sp>
        <p:nvSpPr>
          <p:cNvPr id="64" name="Title 1">
            <a:extLst>
              <a:ext uri="{FF2B5EF4-FFF2-40B4-BE49-F238E27FC236}">
                <a16:creationId xmlns:a16="http://schemas.microsoft.com/office/drawing/2014/main" id="{793748AF-9D87-4587-9BBC-46FE872B1AD1}"/>
              </a:ext>
            </a:extLst>
          </p:cNvPr>
          <p:cNvSpPr txBox="1">
            <a:spLocks/>
          </p:cNvSpPr>
          <p:nvPr/>
        </p:nvSpPr>
        <p:spPr>
          <a:xfrm>
            <a:off x="500074" y="3685930"/>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sz="3200" dirty="0">
                <a:solidFill>
                  <a:schemeClr val="bg1"/>
                </a:solidFill>
              </a:rPr>
              <a:t>03</a:t>
            </a:r>
          </a:p>
        </p:txBody>
      </p:sp>
      <p:sp>
        <p:nvSpPr>
          <p:cNvPr id="65" name="Title 1">
            <a:extLst>
              <a:ext uri="{FF2B5EF4-FFF2-40B4-BE49-F238E27FC236}">
                <a16:creationId xmlns:a16="http://schemas.microsoft.com/office/drawing/2014/main" id="{B6956D27-841F-4679-9244-10880740C21F}"/>
              </a:ext>
            </a:extLst>
          </p:cNvPr>
          <p:cNvSpPr txBox="1">
            <a:spLocks/>
          </p:cNvSpPr>
          <p:nvPr/>
        </p:nvSpPr>
        <p:spPr>
          <a:xfrm>
            <a:off x="557595" y="4883828"/>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dirty="0">
                <a:solidFill>
                  <a:schemeClr val="bg1"/>
                </a:solidFill>
              </a:rPr>
              <a:t>04</a:t>
            </a:r>
          </a:p>
        </p:txBody>
      </p:sp>
      <p:sp>
        <p:nvSpPr>
          <p:cNvPr id="67" name="Title 1">
            <a:extLst>
              <a:ext uri="{FF2B5EF4-FFF2-40B4-BE49-F238E27FC236}">
                <a16:creationId xmlns:a16="http://schemas.microsoft.com/office/drawing/2014/main" id="{7A772B88-32E1-4769-8A2B-44F6B1E6A8D1}"/>
              </a:ext>
            </a:extLst>
          </p:cNvPr>
          <p:cNvSpPr txBox="1">
            <a:spLocks/>
          </p:cNvSpPr>
          <p:nvPr/>
        </p:nvSpPr>
        <p:spPr>
          <a:xfrm>
            <a:off x="4772036" y="1289430"/>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dirty="0">
                <a:solidFill>
                  <a:schemeClr val="bg1"/>
                </a:solidFill>
              </a:rPr>
              <a:t>05</a:t>
            </a:r>
          </a:p>
        </p:txBody>
      </p:sp>
      <p:sp>
        <p:nvSpPr>
          <p:cNvPr id="68" name="Title 1">
            <a:extLst>
              <a:ext uri="{FF2B5EF4-FFF2-40B4-BE49-F238E27FC236}">
                <a16:creationId xmlns:a16="http://schemas.microsoft.com/office/drawing/2014/main" id="{A36DDAD8-BF1F-462C-B25F-59267D530A64}"/>
              </a:ext>
            </a:extLst>
          </p:cNvPr>
          <p:cNvSpPr txBox="1">
            <a:spLocks/>
          </p:cNvSpPr>
          <p:nvPr/>
        </p:nvSpPr>
        <p:spPr>
          <a:xfrm>
            <a:off x="4773074" y="2495720"/>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dirty="0">
                <a:solidFill>
                  <a:schemeClr val="bg1"/>
                </a:solidFill>
              </a:rPr>
              <a:t>06</a:t>
            </a:r>
          </a:p>
        </p:txBody>
      </p:sp>
      <p:sp>
        <p:nvSpPr>
          <p:cNvPr id="69" name="Title 1">
            <a:extLst>
              <a:ext uri="{FF2B5EF4-FFF2-40B4-BE49-F238E27FC236}">
                <a16:creationId xmlns:a16="http://schemas.microsoft.com/office/drawing/2014/main" id="{6AAD3FE1-9961-4147-9398-797E0590E9AE}"/>
              </a:ext>
            </a:extLst>
          </p:cNvPr>
          <p:cNvSpPr txBox="1">
            <a:spLocks/>
          </p:cNvSpPr>
          <p:nvPr/>
        </p:nvSpPr>
        <p:spPr>
          <a:xfrm>
            <a:off x="4787239" y="3677160"/>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dirty="0">
                <a:solidFill>
                  <a:schemeClr val="bg1"/>
                </a:solidFill>
              </a:rPr>
              <a:t>07</a:t>
            </a:r>
          </a:p>
        </p:txBody>
      </p:sp>
      <p:sp>
        <p:nvSpPr>
          <p:cNvPr id="70" name="Rectangle 69">
            <a:extLst>
              <a:ext uri="{FF2B5EF4-FFF2-40B4-BE49-F238E27FC236}">
                <a16:creationId xmlns:a16="http://schemas.microsoft.com/office/drawing/2014/main" id="{0A13D85B-819C-4C93-82E5-5EB8CAB3591E}"/>
              </a:ext>
            </a:extLst>
          </p:cNvPr>
          <p:cNvSpPr/>
          <p:nvPr/>
        </p:nvSpPr>
        <p:spPr>
          <a:xfrm>
            <a:off x="1649244" y="1370573"/>
            <a:ext cx="2740766" cy="523220"/>
          </a:xfrm>
          <a:prstGeom prst="rect">
            <a:avLst/>
          </a:prstGeom>
        </p:spPr>
        <p:txBody>
          <a:bodyPr wrap="square">
            <a:spAutoFit/>
          </a:bodyPr>
          <a:lstStyle/>
          <a:p>
            <a:r>
              <a:rPr lang="en-US" sz="1400" dirty="0"/>
              <a:t>Defined Research Scientific Computing Devices (RSCD)</a:t>
            </a:r>
          </a:p>
        </p:txBody>
      </p:sp>
      <p:sp>
        <p:nvSpPr>
          <p:cNvPr id="72" name="Rectangle 71">
            <a:extLst>
              <a:ext uri="{FF2B5EF4-FFF2-40B4-BE49-F238E27FC236}">
                <a16:creationId xmlns:a16="http://schemas.microsoft.com/office/drawing/2014/main" id="{129C3458-7F2A-4F6D-B856-28CEA7D9BD12}"/>
              </a:ext>
            </a:extLst>
          </p:cNvPr>
          <p:cNvSpPr/>
          <p:nvPr/>
        </p:nvSpPr>
        <p:spPr>
          <a:xfrm>
            <a:off x="1551836" y="2459672"/>
            <a:ext cx="3116066" cy="738664"/>
          </a:xfrm>
          <a:prstGeom prst="rect">
            <a:avLst/>
          </a:prstGeom>
        </p:spPr>
        <p:txBody>
          <a:bodyPr wrap="square">
            <a:spAutoFit/>
          </a:bodyPr>
          <a:lstStyle/>
          <a:p>
            <a:pPr lvl="0"/>
            <a:r>
              <a:rPr lang="en-US" sz="1400" dirty="0"/>
              <a:t>Reviewed the importance of the  Enterprise Risk Analysis (ERA) process for RSCDs requiring VA network access </a:t>
            </a:r>
          </a:p>
        </p:txBody>
      </p:sp>
      <p:sp>
        <p:nvSpPr>
          <p:cNvPr id="73" name="Rectangle 72">
            <a:extLst>
              <a:ext uri="{FF2B5EF4-FFF2-40B4-BE49-F238E27FC236}">
                <a16:creationId xmlns:a16="http://schemas.microsoft.com/office/drawing/2014/main" id="{63E48CF2-EC9D-42AA-9208-DC4205E8508C}"/>
              </a:ext>
            </a:extLst>
          </p:cNvPr>
          <p:cNvSpPr/>
          <p:nvPr/>
        </p:nvSpPr>
        <p:spPr>
          <a:xfrm>
            <a:off x="1551836" y="3494994"/>
            <a:ext cx="4572000" cy="1046440"/>
          </a:xfrm>
          <a:prstGeom prst="rect">
            <a:avLst/>
          </a:prstGeom>
        </p:spPr>
        <p:txBody>
          <a:bodyPr>
            <a:spAutoFit/>
          </a:bodyPr>
          <a:lstStyle/>
          <a:p>
            <a:r>
              <a:rPr lang="en-US" sz="1400" dirty="0"/>
              <a:t>RSCD required documents/artifacts:</a:t>
            </a:r>
          </a:p>
          <a:p>
            <a:pPr marL="365760" lvl="1" indent="-182880">
              <a:buFont typeface="Arial" panose="020B0604020202020204" pitchFamily="34" charset="0"/>
              <a:buChar char="•"/>
            </a:pPr>
            <a:r>
              <a:rPr lang="en-US" sz="1200" dirty="0"/>
              <a:t>RSCD Vendor/Manufacturer Workbook</a:t>
            </a:r>
          </a:p>
          <a:p>
            <a:pPr marL="365760" lvl="1" indent="-182880">
              <a:buFont typeface="Arial" panose="020B0604020202020204" pitchFamily="34" charset="0"/>
              <a:buChar char="•"/>
            </a:pPr>
            <a:r>
              <a:rPr lang="en-US" sz="1200" dirty="0"/>
              <a:t>Network Topology Diagram </a:t>
            </a:r>
          </a:p>
          <a:p>
            <a:pPr marL="365760" lvl="1" indent="-182880">
              <a:buFont typeface="Arial" panose="020B0604020202020204" pitchFamily="34" charset="0"/>
              <a:buChar char="•"/>
            </a:pPr>
            <a:r>
              <a:rPr lang="en-US" sz="1200" dirty="0"/>
              <a:t>Hardware, Software Inventory</a:t>
            </a:r>
          </a:p>
          <a:p>
            <a:pPr marL="365760" lvl="1" indent="-182880">
              <a:buFont typeface="Arial" panose="020B0604020202020204" pitchFamily="34" charset="0"/>
              <a:buChar char="•"/>
            </a:pPr>
            <a:r>
              <a:rPr lang="en-US" sz="1200" dirty="0"/>
              <a:t>Ports, Protocols, and Services (PPS)</a:t>
            </a:r>
          </a:p>
        </p:txBody>
      </p:sp>
      <p:sp>
        <p:nvSpPr>
          <p:cNvPr id="74" name="Rectangle 73">
            <a:extLst>
              <a:ext uri="{FF2B5EF4-FFF2-40B4-BE49-F238E27FC236}">
                <a16:creationId xmlns:a16="http://schemas.microsoft.com/office/drawing/2014/main" id="{014EDE73-FC69-47BE-AE56-291EC4CA4308}"/>
              </a:ext>
            </a:extLst>
          </p:cNvPr>
          <p:cNvSpPr/>
          <p:nvPr/>
        </p:nvSpPr>
        <p:spPr>
          <a:xfrm>
            <a:off x="5731819" y="1371299"/>
            <a:ext cx="3173644" cy="523220"/>
          </a:xfrm>
          <a:prstGeom prst="rect">
            <a:avLst/>
          </a:prstGeom>
        </p:spPr>
        <p:txBody>
          <a:bodyPr wrap="square">
            <a:spAutoFit/>
          </a:bodyPr>
          <a:lstStyle/>
          <a:p>
            <a:r>
              <a:rPr lang="en-US" sz="1400" dirty="0"/>
              <a:t>Brief introduction to the ERA process and Enterprise approval </a:t>
            </a:r>
          </a:p>
        </p:txBody>
      </p:sp>
      <p:sp>
        <p:nvSpPr>
          <p:cNvPr id="75" name="Rectangle 74">
            <a:extLst>
              <a:ext uri="{FF2B5EF4-FFF2-40B4-BE49-F238E27FC236}">
                <a16:creationId xmlns:a16="http://schemas.microsoft.com/office/drawing/2014/main" id="{93F55CB5-FDE2-42F2-9362-706E170BF6DC}"/>
              </a:ext>
            </a:extLst>
          </p:cNvPr>
          <p:cNvSpPr/>
          <p:nvPr/>
        </p:nvSpPr>
        <p:spPr>
          <a:xfrm>
            <a:off x="5731819" y="2573269"/>
            <a:ext cx="3359173" cy="307777"/>
          </a:xfrm>
          <a:prstGeom prst="rect">
            <a:avLst/>
          </a:prstGeom>
        </p:spPr>
        <p:txBody>
          <a:bodyPr wrap="square">
            <a:spAutoFit/>
          </a:bodyPr>
          <a:lstStyle/>
          <a:p>
            <a:r>
              <a:rPr lang="en-US" sz="1400" dirty="0"/>
              <a:t>Reviewed specific training scenarios </a:t>
            </a:r>
          </a:p>
        </p:txBody>
      </p:sp>
      <p:sp>
        <p:nvSpPr>
          <p:cNvPr id="76" name="Rectangle 75">
            <a:extLst>
              <a:ext uri="{FF2B5EF4-FFF2-40B4-BE49-F238E27FC236}">
                <a16:creationId xmlns:a16="http://schemas.microsoft.com/office/drawing/2014/main" id="{1ABEBDBC-3B6B-4A76-8DDF-DF0CC18AF9BC}"/>
              </a:ext>
            </a:extLst>
          </p:cNvPr>
          <p:cNvSpPr/>
          <p:nvPr/>
        </p:nvSpPr>
        <p:spPr>
          <a:xfrm>
            <a:off x="5731820" y="3540140"/>
            <a:ext cx="2655314" cy="1384995"/>
          </a:xfrm>
          <a:prstGeom prst="rect">
            <a:avLst/>
          </a:prstGeom>
        </p:spPr>
        <p:txBody>
          <a:bodyPr wrap="square">
            <a:spAutoFit/>
          </a:bodyPr>
          <a:lstStyle/>
          <a:p>
            <a:r>
              <a:rPr lang="en-US" sz="1400" dirty="0"/>
              <a:t>Additional recorded training sessions walking the Business Owners/PIs through the documentation and SNOW submission can be found on the Risk Analysis Portal. </a:t>
            </a:r>
          </a:p>
        </p:txBody>
      </p:sp>
      <p:sp>
        <p:nvSpPr>
          <p:cNvPr id="3" name="Rectangle 2">
            <a:extLst>
              <a:ext uri="{FF2B5EF4-FFF2-40B4-BE49-F238E27FC236}">
                <a16:creationId xmlns:a16="http://schemas.microsoft.com/office/drawing/2014/main" id="{4539773C-48D1-4133-BE0D-3F0A482718B8}"/>
              </a:ext>
            </a:extLst>
          </p:cNvPr>
          <p:cNvSpPr/>
          <p:nvPr/>
        </p:nvSpPr>
        <p:spPr>
          <a:xfrm>
            <a:off x="1649244" y="4964207"/>
            <a:ext cx="3335403" cy="523220"/>
          </a:xfrm>
          <a:prstGeom prst="rect">
            <a:avLst/>
          </a:prstGeom>
        </p:spPr>
        <p:txBody>
          <a:bodyPr wrap="square">
            <a:spAutoFit/>
          </a:bodyPr>
          <a:lstStyle/>
          <a:p>
            <a:r>
              <a:rPr lang="en-US" sz="1400" dirty="0"/>
              <a:t>Brief introduction to RSCD package submission in Service Now (SNOW)</a:t>
            </a:r>
          </a:p>
        </p:txBody>
      </p:sp>
    </p:spTree>
    <p:extLst>
      <p:ext uri="{BB962C8B-B14F-4D97-AF65-F5344CB8AC3E}">
        <p14:creationId xmlns:p14="http://schemas.microsoft.com/office/powerpoint/2010/main" val="2601858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0F08-E32E-414B-922D-C856C2C09B8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5CE522C-BD71-44DD-9D57-04BCF82DCBDA}"/>
              </a:ext>
            </a:extLst>
          </p:cNvPr>
          <p:cNvSpPr>
            <a:spLocks noGrp="1"/>
          </p:cNvSpPr>
          <p:nvPr>
            <p:ph idx="1"/>
          </p:nvPr>
        </p:nvSpPr>
        <p:spPr>
          <a:xfrm>
            <a:off x="630935" y="1353312"/>
            <a:ext cx="8378311" cy="4489704"/>
          </a:xfrm>
        </p:spPr>
        <p:txBody>
          <a:bodyPr/>
          <a:lstStyle/>
          <a:p>
            <a:pPr lvl="0"/>
            <a:r>
              <a:rPr lang="en-US" sz="1600" u="sng" dirty="0">
                <a:hlinkClick r:id="rId2"/>
              </a:rPr>
              <a:t>System Security Support Risk Analysis Portal</a:t>
            </a:r>
            <a:endParaRPr lang="en-US" sz="1600" b="1" u="sng" dirty="0"/>
          </a:p>
          <a:p>
            <a:pPr lvl="0"/>
            <a:endParaRPr lang="en-US" sz="1600" b="1" u="sng" dirty="0"/>
          </a:p>
          <a:p>
            <a:pPr lvl="0"/>
            <a:r>
              <a:rPr lang="en-US" sz="1600" dirty="0">
                <a:solidFill>
                  <a:schemeClr val="tx1"/>
                </a:solidFill>
                <a:hlinkClick r:id="rId3"/>
              </a:rPr>
              <a:t>Service Now (SNOW) Portal</a:t>
            </a:r>
            <a:endParaRPr lang="en-US" sz="1600" dirty="0">
              <a:solidFill>
                <a:schemeClr val="tx1"/>
              </a:solidFill>
            </a:endParaRPr>
          </a:p>
          <a:p>
            <a:pPr lvl="0"/>
            <a:endParaRPr lang="en-US" sz="1600" b="1" u="sng" dirty="0"/>
          </a:p>
          <a:p>
            <a:pPr lvl="0"/>
            <a:r>
              <a:rPr lang="en-US" sz="1600" dirty="0">
                <a:hlinkClick r:id="rId4"/>
              </a:rPr>
              <a:t>Enterprise Risk Analysis User guide</a:t>
            </a:r>
            <a:endParaRPr lang="en-US" sz="1600" dirty="0"/>
          </a:p>
          <a:p>
            <a:pPr lvl="0"/>
            <a:endParaRPr lang="en-US" sz="1600" dirty="0"/>
          </a:p>
          <a:p>
            <a:pPr lvl="0"/>
            <a:r>
              <a:rPr lang="en-US" sz="1600" dirty="0">
                <a:hlinkClick r:id="rId5"/>
              </a:rPr>
              <a:t>RSCD FAQs</a:t>
            </a:r>
            <a:endParaRPr lang="en-US" sz="1600" dirty="0"/>
          </a:p>
          <a:p>
            <a:pPr lvl="0"/>
            <a:endParaRPr lang="en-US" sz="1600" dirty="0"/>
          </a:p>
          <a:p>
            <a:r>
              <a:rPr lang="en-US" sz="1600" dirty="0">
                <a:hlinkClick r:id="rId6"/>
              </a:rPr>
              <a:t>Research Support Division </a:t>
            </a:r>
            <a:endParaRPr lang="en-US" sz="1600" dirty="0"/>
          </a:p>
          <a:p>
            <a:endParaRPr lang="en-US" sz="1600" dirty="0"/>
          </a:p>
          <a:p>
            <a:r>
              <a:rPr lang="en-US" sz="1600" b="1" dirty="0"/>
              <a:t>Research Support Division (RSD) Risk Management Team: </a:t>
            </a:r>
            <a:r>
              <a:rPr lang="en-US" sz="1600" b="1" dirty="0">
                <a:hlinkClick r:id="rId7"/>
              </a:rPr>
              <a:t>OISISPSSSSRSDRSCDRiskManagementTeam@va.gov</a:t>
            </a:r>
            <a:r>
              <a:rPr lang="en-US" sz="1600" b="1" dirty="0"/>
              <a:t> </a:t>
            </a:r>
          </a:p>
        </p:txBody>
      </p:sp>
      <p:sp>
        <p:nvSpPr>
          <p:cNvPr id="4" name="Slide Number Placeholder 3">
            <a:extLst>
              <a:ext uri="{FF2B5EF4-FFF2-40B4-BE49-F238E27FC236}">
                <a16:creationId xmlns:a16="http://schemas.microsoft.com/office/drawing/2014/main" id="{2152B80B-685F-4C1E-ACC8-87556985B9FD}"/>
              </a:ext>
            </a:extLst>
          </p:cNvPr>
          <p:cNvSpPr>
            <a:spLocks noGrp="1"/>
          </p:cNvSpPr>
          <p:nvPr>
            <p:ph type="sldNum" sz="quarter" idx="12"/>
          </p:nvPr>
        </p:nvSpPr>
        <p:spPr/>
        <p:txBody>
          <a:bodyPr/>
          <a:lstStyle/>
          <a:p>
            <a:fld id="{E573346A-FCA4-684E-8D18-26E8324063ED}" type="slidenum">
              <a:rPr lang="en-US" smtClean="0"/>
              <a:t>32</a:t>
            </a:fld>
            <a:endParaRPr lang="en-US" dirty="0"/>
          </a:p>
        </p:txBody>
      </p:sp>
      <p:sp>
        <p:nvSpPr>
          <p:cNvPr id="5" name="Footer Placeholder 4">
            <a:extLst>
              <a:ext uri="{FF2B5EF4-FFF2-40B4-BE49-F238E27FC236}">
                <a16:creationId xmlns:a16="http://schemas.microsoft.com/office/drawing/2014/main" id="{5045DA8C-01C1-4967-8F31-9AF73530F258}"/>
              </a:ext>
            </a:extLst>
          </p:cNvPr>
          <p:cNvSpPr>
            <a:spLocks noGrp="1"/>
          </p:cNvSpPr>
          <p:nvPr>
            <p:ph type="ftr" sz="quarter" idx="3"/>
          </p:nvPr>
        </p:nvSpPr>
        <p:spPr/>
        <p:txBody>
          <a:bodyPr/>
          <a:lstStyle/>
          <a:p>
            <a:pPr algn="l"/>
            <a:r>
              <a:rPr lang="en-US" dirty="0"/>
              <a:t>FOR INTERNAL USE ONLY		Office of Information and Technology</a:t>
            </a:r>
          </a:p>
        </p:txBody>
      </p:sp>
    </p:spTree>
    <p:extLst>
      <p:ext uri="{BB962C8B-B14F-4D97-AF65-F5344CB8AC3E}">
        <p14:creationId xmlns:p14="http://schemas.microsoft.com/office/powerpoint/2010/main" val="390669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0278-0D4A-2B47-9613-940F6A5C370D}"/>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FDFB1DE2-EC1E-E242-A272-41313D678AED}"/>
              </a:ext>
            </a:extLst>
          </p:cNvPr>
          <p:cNvSpPr>
            <a:spLocks noGrp="1"/>
          </p:cNvSpPr>
          <p:nvPr>
            <p:ph type="sldNum" sz="quarter" idx="4"/>
          </p:nvPr>
        </p:nvSpPr>
        <p:spPr>
          <a:xfrm>
            <a:off x="6457950" y="62055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smtClean="0"/>
              <a:pPr/>
              <a:t>33</a:t>
            </a:fld>
            <a:endParaRPr lang="en-US" dirty="0"/>
          </a:p>
        </p:txBody>
      </p:sp>
    </p:spTree>
    <p:extLst>
      <p:ext uri="{BB962C8B-B14F-4D97-AF65-F5344CB8AC3E}">
        <p14:creationId xmlns:p14="http://schemas.microsoft.com/office/powerpoint/2010/main" val="2939505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5E4B-D707-49DF-AF9A-828B91C9D482}"/>
              </a:ext>
            </a:extLst>
          </p:cNvPr>
          <p:cNvSpPr>
            <a:spLocks noGrp="1"/>
          </p:cNvSpPr>
          <p:nvPr>
            <p:ph type="title"/>
          </p:nvPr>
        </p:nvSpPr>
        <p:spPr>
          <a:xfrm>
            <a:off x="463314" y="436900"/>
            <a:ext cx="6172200" cy="407440"/>
          </a:xfrm>
        </p:spPr>
        <p:txBody>
          <a:bodyPr>
            <a:noAutofit/>
          </a:bodyPr>
          <a:lstStyle/>
          <a:p>
            <a:r>
              <a:rPr lang="en-US" sz="2400" dirty="0">
                <a:latin typeface="Calibri" panose="020F0502020204030204" pitchFamily="34" charset="0"/>
                <a:cs typeface="Calibri" panose="020F0502020204030204" pitchFamily="34" charset="0"/>
              </a:rPr>
              <a:t>AVAILABILITY OF RECORDING</a:t>
            </a:r>
          </a:p>
        </p:txBody>
      </p:sp>
      <p:sp>
        <p:nvSpPr>
          <p:cNvPr id="3" name="Rectangle 2">
            <a:extLst>
              <a:ext uri="{FF2B5EF4-FFF2-40B4-BE49-F238E27FC236}">
                <a16:creationId xmlns:a16="http://schemas.microsoft.com/office/drawing/2014/main" id="{E2BE85E4-EDB2-403E-8EA3-2AE902E4DA5B}"/>
              </a:ext>
            </a:extLst>
          </p:cNvPr>
          <p:cNvSpPr/>
          <p:nvPr/>
        </p:nvSpPr>
        <p:spPr>
          <a:xfrm>
            <a:off x="670560" y="1397675"/>
            <a:ext cx="6461760" cy="2031325"/>
          </a:xfrm>
          <a:prstGeom prst="rect">
            <a:avLst/>
          </a:prstGeom>
        </p:spPr>
        <p:txBody>
          <a:bodyPr wrap="square">
            <a:spAutoFit/>
          </a:bodyPr>
          <a:lstStyle/>
          <a:p>
            <a:pPr marL="342900" indent="-342900">
              <a:buFont typeface="Arial" panose="020B0604020202020204" pitchFamily="34" charset="0"/>
              <a:buChar char="•"/>
            </a:pPr>
            <a:r>
              <a:rPr lang="en-US" dirty="0"/>
              <a:t>A recording of this session and the associated handouts will be available on ORPP&amp;E’s Education and Training website approximately one-week post-webinar</a:t>
            </a:r>
          </a:p>
          <a:p>
            <a:endParaRPr lang="en-US" dirty="0"/>
          </a:p>
          <a:p>
            <a:pPr marL="342900" indent="-342900">
              <a:buFont typeface="Arial" panose="020B0604020202020204" pitchFamily="34" charset="0"/>
              <a:buChar char="•"/>
            </a:pPr>
            <a:r>
              <a:rPr lang="en-US" dirty="0"/>
              <a:t>An archive of this and other webinars can be found here:  </a:t>
            </a:r>
            <a:r>
              <a:rPr lang="en-US" dirty="0">
                <a:hlinkClick r:id="rId3"/>
              </a:rPr>
              <a:t>https://www.research.va.gov/programs/orppe/education/webinars/archives.cfm</a:t>
            </a:r>
            <a:endParaRPr lang="en-US" dirty="0"/>
          </a:p>
        </p:txBody>
      </p:sp>
    </p:spTree>
    <p:extLst>
      <p:ext uri="{BB962C8B-B14F-4D97-AF65-F5344CB8AC3E}">
        <p14:creationId xmlns:p14="http://schemas.microsoft.com/office/powerpoint/2010/main" val="256048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8DB8-2271-AC40-B03C-AC2C1AB5C356}"/>
              </a:ext>
            </a:extLst>
          </p:cNvPr>
          <p:cNvSpPr>
            <a:spLocks noGrp="1"/>
          </p:cNvSpPr>
          <p:nvPr>
            <p:ph type="title"/>
          </p:nvPr>
        </p:nvSpPr>
        <p:spPr/>
        <p:txBody>
          <a:bodyPr/>
          <a:lstStyle/>
          <a:p>
            <a:r>
              <a:rPr lang="en-US" dirty="0"/>
              <a:t>Defining VA RSCD Devices and Systems</a:t>
            </a:r>
          </a:p>
        </p:txBody>
      </p:sp>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a:lstStyle/>
          <a:p>
            <a:fld id="{E573346A-FCA4-684E-8D18-26E8324063ED}" type="slidenum">
              <a:rPr lang="en-US" smtClean="0"/>
              <a:pPr/>
              <a:t>4</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p:txBody>
          <a:bodyPr/>
          <a:lstStyle/>
          <a:p>
            <a:r>
              <a:rPr lang="en-US" dirty="0"/>
              <a:t>FOR INTERNAL USE ONLY		Office of Information and Technology</a:t>
            </a:r>
          </a:p>
        </p:txBody>
      </p:sp>
      <p:pic>
        <p:nvPicPr>
          <p:cNvPr id="151" name="Graphic 150" descr="Gears">
            <a:extLst>
              <a:ext uri="{FF2B5EF4-FFF2-40B4-BE49-F238E27FC236}">
                <a16:creationId xmlns:a16="http://schemas.microsoft.com/office/drawing/2014/main" id="{93003311-4504-4A25-9393-F2B9C7D261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25954" y="1229708"/>
            <a:ext cx="548640" cy="548640"/>
          </a:xfrm>
          <a:prstGeom prst="rect">
            <a:avLst/>
          </a:prstGeom>
        </p:spPr>
      </p:pic>
      <p:grpSp>
        <p:nvGrpSpPr>
          <p:cNvPr id="4" name="Group 3">
            <a:extLst>
              <a:ext uri="{FF2B5EF4-FFF2-40B4-BE49-F238E27FC236}">
                <a16:creationId xmlns:a16="http://schemas.microsoft.com/office/drawing/2014/main" id="{B7BF56B7-6EA2-4E7A-9697-7F10FFC9B3F4}"/>
              </a:ext>
            </a:extLst>
          </p:cNvPr>
          <p:cNvGrpSpPr/>
          <p:nvPr/>
        </p:nvGrpSpPr>
        <p:grpSpPr>
          <a:xfrm>
            <a:off x="983261" y="3625734"/>
            <a:ext cx="7405089" cy="2379588"/>
            <a:chOff x="983261" y="3585978"/>
            <a:chExt cx="7405089" cy="2379588"/>
          </a:xfrm>
        </p:grpSpPr>
        <p:grpSp>
          <p:nvGrpSpPr>
            <p:cNvPr id="118" name="Group 117">
              <a:extLst>
                <a:ext uri="{FF2B5EF4-FFF2-40B4-BE49-F238E27FC236}">
                  <a16:creationId xmlns:a16="http://schemas.microsoft.com/office/drawing/2014/main" id="{ECCE2AF7-484E-4F1B-9669-B7E093338F25}"/>
                </a:ext>
              </a:extLst>
            </p:cNvPr>
            <p:cNvGrpSpPr/>
            <p:nvPr/>
          </p:nvGrpSpPr>
          <p:grpSpPr>
            <a:xfrm>
              <a:off x="987293" y="5234046"/>
              <a:ext cx="731520" cy="731520"/>
              <a:chOff x="5052060" y="1284819"/>
              <a:chExt cx="914400" cy="914400"/>
            </a:xfrm>
          </p:grpSpPr>
          <p:sp>
            <p:nvSpPr>
              <p:cNvPr id="119" name="Oval 118">
                <a:extLst>
                  <a:ext uri="{FF2B5EF4-FFF2-40B4-BE49-F238E27FC236}">
                    <a16:creationId xmlns:a16="http://schemas.microsoft.com/office/drawing/2014/main" id="{BE5B543C-9F25-4C6D-9050-71B8D5C2749A}"/>
                  </a:ext>
                </a:extLst>
              </p:cNvPr>
              <p:cNvSpPr/>
              <p:nvPr/>
            </p:nvSpPr>
            <p:spPr>
              <a:xfrm>
                <a:off x="5052060" y="1284819"/>
                <a:ext cx="914400" cy="914400"/>
              </a:xfrm>
              <a:prstGeom prst="ellipse">
                <a:avLst/>
              </a:prstGeom>
              <a:noFill/>
              <a:ln>
                <a:solidFill>
                  <a:srgbClr val="102E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DAE5085F-786D-4A54-964C-17C6CFBA24D1}"/>
                  </a:ext>
                </a:extLst>
              </p:cNvPr>
              <p:cNvSpPr/>
              <p:nvPr/>
            </p:nvSpPr>
            <p:spPr>
              <a:xfrm>
                <a:off x="5143441" y="1379845"/>
                <a:ext cx="731520" cy="731520"/>
              </a:xfrm>
              <a:prstGeom prst="ellipse">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1" name="Group 120">
              <a:extLst>
                <a:ext uri="{FF2B5EF4-FFF2-40B4-BE49-F238E27FC236}">
                  <a16:creationId xmlns:a16="http://schemas.microsoft.com/office/drawing/2014/main" id="{83A2C023-BD7C-44EA-9236-080E76C1985D}"/>
                </a:ext>
              </a:extLst>
            </p:cNvPr>
            <p:cNvGrpSpPr/>
            <p:nvPr/>
          </p:nvGrpSpPr>
          <p:grpSpPr>
            <a:xfrm>
              <a:off x="983261" y="3585978"/>
              <a:ext cx="731520" cy="731520"/>
              <a:chOff x="5052060" y="1284819"/>
              <a:chExt cx="914400" cy="914400"/>
            </a:xfrm>
          </p:grpSpPr>
          <p:sp>
            <p:nvSpPr>
              <p:cNvPr id="122" name="Oval 121">
                <a:extLst>
                  <a:ext uri="{FF2B5EF4-FFF2-40B4-BE49-F238E27FC236}">
                    <a16:creationId xmlns:a16="http://schemas.microsoft.com/office/drawing/2014/main" id="{A98CA5E7-384F-4FB9-A540-85CB6CA51E0D}"/>
                  </a:ext>
                </a:extLst>
              </p:cNvPr>
              <p:cNvSpPr/>
              <p:nvPr/>
            </p:nvSpPr>
            <p:spPr>
              <a:xfrm>
                <a:off x="5052060" y="1284819"/>
                <a:ext cx="914400" cy="914400"/>
              </a:xfrm>
              <a:prstGeom prst="ellipse">
                <a:avLst/>
              </a:prstGeom>
              <a:noFill/>
              <a:ln>
                <a:solidFill>
                  <a:srgbClr val="1F549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62B8C480-E676-4A78-B820-DDC425730A12}"/>
                  </a:ext>
                </a:extLst>
              </p:cNvPr>
              <p:cNvSpPr/>
              <p:nvPr/>
            </p:nvSpPr>
            <p:spPr>
              <a:xfrm>
                <a:off x="5143441" y="1379845"/>
                <a:ext cx="731520" cy="731520"/>
              </a:xfrm>
              <a:prstGeom prst="ellipse">
                <a:avLst/>
              </a:prstGeom>
              <a:solidFill>
                <a:srgbClr val="1F5493"/>
              </a:solidFill>
              <a:ln>
                <a:solidFill>
                  <a:srgbClr val="1F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4" name="Group 123">
              <a:extLst>
                <a:ext uri="{FF2B5EF4-FFF2-40B4-BE49-F238E27FC236}">
                  <a16:creationId xmlns:a16="http://schemas.microsoft.com/office/drawing/2014/main" id="{9669FE28-46D9-4462-BC55-5B70406387C2}"/>
                </a:ext>
              </a:extLst>
            </p:cNvPr>
            <p:cNvGrpSpPr/>
            <p:nvPr/>
          </p:nvGrpSpPr>
          <p:grpSpPr>
            <a:xfrm>
              <a:off x="983261" y="4411042"/>
              <a:ext cx="731520" cy="731520"/>
              <a:chOff x="5052060" y="1284819"/>
              <a:chExt cx="914400" cy="914400"/>
            </a:xfrm>
          </p:grpSpPr>
          <p:sp>
            <p:nvSpPr>
              <p:cNvPr id="125" name="Oval 124">
                <a:extLst>
                  <a:ext uri="{FF2B5EF4-FFF2-40B4-BE49-F238E27FC236}">
                    <a16:creationId xmlns:a16="http://schemas.microsoft.com/office/drawing/2014/main" id="{8A11DB48-2E03-4BA5-BD38-925FA57477F8}"/>
                  </a:ext>
                </a:extLst>
              </p:cNvPr>
              <p:cNvSpPr/>
              <p:nvPr/>
            </p:nvSpPr>
            <p:spPr>
              <a:xfrm>
                <a:off x="5052060" y="1284819"/>
                <a:ext cx="914400" cy="914400"/>
              </a:xfrm>
              <a:prstGeom prst="ellipse">
                <a:avLst/>
              </a:prstGeom>
              <a:noFill/>
              <a:ln>
                <a:solidFill>
                  <a:srgbClr val="1755C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a:extLst>
                  <a:ext uri="{FF2B5EF4-FFF2-40B4-BE49-F238E27FC236}">
                    <a16:creationId xmlns:a16="http://schemas.microsoft.com/office/drawing/2014/main" id="{A6D4FA7B-FA3A-4412-BDA9-4657AEA16D80}"/>
                  </a:ext>
                </a:extLst>
              </p:cNvPr>
              <p:cNvSpPr/>
              <p:nvPr/>
            </p:nvSpPr>
            <p:spPr>
              <a:xfrm>
                <a:off x="5143441" y="1379845"/>
                <a:ext cx="731520" cy="731520"/>
              </a:xfrm>
              <a:prstGeom prst="ellipse">
                <a:avLst/>
              </a:prstGeom>
              <a:solidFill>
                <a:srgbClr val="1755C4"/>
              </a:solidFill>
              <a:ln>
                <a:solidFill>
                  <a:srgbClr val="175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7" name="Rectangle 126">
              <a:extLst>
                <a:ext uri="{FF2B5EF4-FFF2-40B4-BE49-F238E27FC236}">
                  <a16:creationId xmlns:a16="http://schemas.microsoft.com/office/drawing/2014/main" id="{B886736D-D86B-4879-A557-7C9F35668CA8}"/>
                </a:ext>
              </a:extLst>
            </p:cNvPr>
            <p:cNvSpPr/>
            <p:nvPr/>
          </p:nvSpPr>
          <p:spPr>
            <a:xfrm>
              <a:off x="1736924" y="5477750"/>
              <a:ext cx="6219679" cy="261610"/>
            </a:xfrm>
            <a:prstGeom prst="rect">
              <a:avLst/>
            </a:prstGeom>
          </p:spPr>
          <p:txBody>
            <a:bodyPr wrap="square">
              <a:spAutoFit/>
            </a:bodyPr>
            <a:lstStyle/>
            <a:p>
              <a:r>
                <a:rPr lang="en-US" sz="1100" dirty="0"/>
                <a:t>RSCDs are often referred to as “Research Devices”.</a:t>
              </a:r>
            </a:p>
          </p:txBody>
        </p:sp>
        <p:sp>
          <p:nvSpPr>
            <p:cNvPr id="128" name="Rectangle 127">
              <a:extLst>
                <a:ext uri="{FF2B5EF4-FFF2-40B4-BE49-F238E27FC236}">
                  <a16:creationId xmlns:a16="http://schemas.microsoft.com/office/drawing/2014/main" id="{18DBBA26-09D3-4235-819E-E62E6C73EB1E}"/>
                </a:ext>
              </a:extLst>
            </p:cNvPr>
            <p:cNvSpPr/>
            <p:nvPr/>
          </p:nvSpPr>
          <p:spPr>
            <a:xfrm>
              <a:off x="1736924" y="3817622"/>
              <a:ext cx="6013251" cy="261610"/>
            </a:xfrm>
            <a:prstGeom prst="rect">
              <a:avLst/>
            </a:prstGeom>
          </p:spPr>
          <p:txBody>
            <a:bodyPr wrap="square">
              <a:spAutoFit/>
            </a:bodyPr>
            <a:lstStyle/>
            <a:p>
              <a:r>
                <a:rPr lang="en-US" sz="1100" dirty="0"/>
                <a:t>There are varying levels of these devices but each directly supports VA research. </a:t>
              </a:r>
            </a:p>
          </p:txBody>
        </p:sp>
        <p:sp>
          <p:nvSpPr>
            <p:cNvPr id="129" name="Rectangle 128">
              <a:extLst>
                <a:ext uri="{FF2B5EF4-FFF2-40B4-BE49-F238E27FC236}">
                  <a16:creationId xmlns:a16="http://schemas.microsoft.com/office/drawing/2014/main" id="{E3AB9E36-5C48-4F73-A894-36A24AF70FF4}"/>
                </a:ext>
              </a:extLst>
            </p:cNvPr>
            <p:cNvSpPr/>
            <p:nvPr/>
          </p:nvSpPr>
          <p:spPr>
            <a:xfrm>
              <a:off x="1736924" y="4328858"/>
              <a:ext cx="6651426" cy="938719"/>
            </a:xfrm>
            <a:prstGeom prst="rect">
              <a:avLst/>
            </a:prstGeom>
          </p:spPr>
          <p:txBody>
            <a:bodyPr wrap="square">
              <a:spAutoFit/>
            </a:bodyPr>
            <a:lstStyle/>
            <a:p>
              <a:r>
                <a:rPr lang="en-US" sz="1100" dirty="0"/>
                <a:t>To avoid confusion between medical devices and Special Purpose Systems (SPS): Any device that is designed for research or has been modified for research purposes and/or interfaces with scientific/clinical instrumentation in direct support of research activities and scientific studies, the device will be classified as an RSCD and will go through the RSCD ERA process.  Networked systems managed by the Research department will go through the RSCD ERA process as well.</a:t>
              </a:r>
              <a:endParaRPr lang="en-US" sz="1100" dirty="0">
                <a:solidFill>
                  <a:srgbClr val="FF0000"/>
                </a:solidFill>
              </a:endParaRPr>
            </a:p>
          </p:txBody>
        </p:sp>
        <p:pic>
          <p:nvPicPr>
            <p:cNvPr id="153" name="Graphic 152" descr="Flask">
              <a:extLst>
                <a:ext uri="{FF2B5EF4-FFF2-40B4-BE49-F238E27FC236}">
                  <a16:creationId xmlns:a16="http://schemas.microsoft.com/office/drawing/2014/main" id="{E9DEDC08-0F53-4BBA-BCD8-A4F9035538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2754" y="3712735"/>
              <a:ext cx="457200" cy="457200"/>
            </a:xfrm>
            <a:prstGeom prst="rect">
              <a:avLst/>
            </a:prstGeom>
          </p:spPr>
        </p:pic>
        <p:pic>
          <p:nvPicPr>
            <p:cNvPr id="155" name="Graphic 154" descr="Research">
              <a:extLst>
                <a:ext uri="{FF2B5EF4-FFF2-40B4-BE49-F238E27FC236}">
                  <a16:creationId xmlns:a16="http://schemas.microsoft.com/office/drawing/2014/main" id="{F24B3C61-872A-428F-A555-C10E7B8AAC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507" y="4549617"/>
              <a:ext cx="457200" cy="457200"/>
            </a:xfrm>
            <a:prstGeom prst="rect">
              <a:avLst/>
            </a:prstGeom>
          </p:spPr>
        </p:pic>
        <p:pic>
          <p:nvPicPr>
            <p:cNvPr id="157" name="Graphic 156" descr="Stream">
              <a:extLst>
                <a:ext uri="{FF2B5EF4-FFF2-40B4-BE49-F238E27FC236}">
                  <a16:creationId xmlns:a16="http://schemas.microsoft.com/office/drawing/2014/main" id="{C43E215A-E664-46BE-A17F-230C93810A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9492" y="5379955"/>
              <a:ext cx="457200" cy="457200"/>
            </a:xfrm>
            <a:prstGeom prst="rect">
              <a:avLst/>
            </a:prstGeom>
          </p:spPr>
        </p:pic>
      </p:grpSp>
      <p:sp>
        <p:nvSpPr>
          <p:cNvPr id="3" name="Rectangle: Rounded Corners 2">
            <a:extLst>
              <a:ext uri="{FF2B5EF4-FFF2-40B4-BE49-F238E27FC236}">
                <a16:creationId xmlns:a16="http://schemas.microsoft.com/office/drawing/2014/main" id="{37D546B9-FE56-4B8F-81AF-DA54731D0D58}"/>
              </a:ext>
            </a:extLst>
          </p:cNvPr>
          <p:cNvSpPr/>
          <p:nvPr/>
        </p:nvSpPr>
        <p:spPr>
          <a:xfrm>
            <a:off x="616225" y="1044180"/>
            <a:ext cx="7980924" cy="2462213"/>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94" name="Rectangle 93">
            <a:extLst>
              <a:ext uri="{FF2B5EF4-FFF2-40B4-BE49-F238E27FC236}">
                <a16:creationId xmlns:a16="http://schemas.microsoft.com/office/drawing/2014/main" id="{6C53AEFE-816E-474F-9E6D-679F7B5A7FF7}"/>
              </a:ext>
            </a:extLst>
          </p:cNvPr>
          <p:cNvSpPr/>
          <p:nvPr/>
        </p:nvSpPr>
        <p:spPr>
          <a:xfrm>
            <a:off x="785388" y="1168582"/>
            <a:ext cx="7888985" cy="2246769"/>
          </a:xfrm>
          <a:prstGeom prst="rect">
            <a:avLst/>
          </a:prstGeom>
        </p:spPr>
        <p:txBody>
          <a:bodyPr wrap="square">
            <a:spAutoFit/>
          </a:bodyPr>
          <a:lstStyle/>
          <a:p>
            <a:pPr lvl="0" hangingPunct="0">
              <a:spcAft>
                <a:spcPts val="600"/>
              </a:spcAft>
            </a:pPr>
            <a:r>
              <a:rPr lang="en-US" sz="1400" dirty="0"/>
              <a:t>An RSCD within the VA is defined as a standalone or network capable device or system that </a:t>
            </a:r>
            <a:r>
              <a:rPr lang="en-US" sz="1400" u="sng" dirty="0"/>
              <a:t>cannot obtain VA approved baseline configuration settings</a:t>
            </a:r>
            <a:r>
              <a:rPr lang="en-US" sz="1400" dirty="0"/>
              <a:t>, and/or interfaces with scientific/clinical instrumentation in direct support of research activities and scientific studies. These systems have the purpose of ultimately contributing to healthcare services and the well-being of Veterans. </a:t>
            </a:r>
          </a:p>
          <a:p>
            <a:pPr marL="365760" indent="-182880" hangingPunct="0">
              <a:buFont typeface="Arial" panose="020B0604020202020204" pitchFamily="34" charset="0"/>
              <a:buChar char="•"/>
            </a:pPr>
            <a:r>
              <a:rPr lang="en-US" sz="1300" dirty="0"/>
              <a:t>An RSCD includes instrument(s) that have an internal operating system and central processing unit used to acquire/analyze data and for indicating, measuring, and recording physical quantities, attributes, images,</a:t>
            </a:r>
            <a:br>
              <a:rPr lang="en-US" sz="1300" b="1" dirty="0">
                <a:solidFill>
                  <a:srgbClr val="FF0000"/>
                </a:solidFill>
              </a:rPr>
            </a:br>
            <a:r>
              <a:rPr lang="en-US" sz="1300" dirty="0"/>
              <a:t>and other measurables.</a:t>
            </a:r>
          </a:p>
          <a:p>
            <a:pPr marL="365760" indent="-182880" hangingPunct="0">
              <a:buFont typeface="Arial" panose="020B0604020202020204" pitchFamily="34" charset="0"/>
              <a:buChar char="•"/>
            </a:pPr>
            <a:r>
              <a:rPr lang="en-US" sz="1300" dirty="0"/>
              <a:t>An RSCD system is a suite of hardware, software, and scientific applications, to include databases and webservers that are physically part of, and dedicated to, the mission of research and/or scientific studies.</a:t>
            </a:r>
          </a:p>
          <a:p>
            <a:pPr lvl="0" hangingPunct="0"/>
            <a:endParaRPr lang="en-US" sz="1400" dirty="0"/>
          </a:p>
        </p:txBody>
      </p:sp>
    </p:spTree>
    <p:extLst>
      <p:ext uri="{BB962C8B-B14F-4D97-AF65-F5344CB8AC3E}">
        <p14:creationId xmlns:p14="http://schemas.microsoft.com/office/powerpoint/2010/main" val="16819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FE91321E-DC23-4D23-BD51-43089FF76BBF}"/>
              </a:ext>
            </a:extLst>
          </p:cNvPr>
          <p:cNvSpPr/>
          <p:nvPr/>
        </p:nvSpPr>
        <p:spPr>
          <a:xfrm>
            <a:off x="579033" y="907434"/>
            <a:ext cx="4849543" cy="4492758"/>
          </a:xfrm>
          <a:prstGeom prst="round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 name="Content Placeholder 2">
            <a:extLst>
              <a:ext uri="{FF2B5EF4-FFF2-40B4-BE49-F238E27FC236}">
                <a16:creationId xmlns:a16="http://schemas.microsoft.com/office/drawing/2014/main" id="{A8B85166-B246-E243-831E-EB86C24D335F}"/>
              </a:ext>
            </a:extLst>
          </p:cNvPr>
          <p:cNvSpPr>
            <a:spLocks noGrp="1"/>
          </p:cNvSpPr>
          <p:nvPr>
            <p:ph sz="quarter" idx="12"/>
          </p:nvPr>
        </p:nvSpPr>
        <p:spPr>
          <a:xfrm>
            <a:off x="828330" y="983932"/>
            <a:ext cx="4350303" cy="4492757"/>
          </a:xfrm>
        </p:spPr>
        <p:txBody>
          <a:bodyPr/>
          <a:lstStyle/>
          <a:p>
            <a:r>
              <a:rPr lang="en-US" sz="1600" dirty="0"/>
              <a:t>Any RSCD that require</a:t>
            </a:r>
            <a:r>
              <a:rPr lang="en-US" sz="1600" dirty="0">
                <a:solidFill>
                  <a:schemeClr val="tx1"/>
                </a:solidFill>
              </a:rPr>
              <a:t>s </a:t>
            </a:r>
            <a:r>
              <a:rPr lang="en-US" sz="1600" dirty="0"/>
              <a:t>VA network access will be required to go through the Enterprise Risk Analysis (ERA) process. </a:t>
            </a:r>
          </a:p>
          <a:p>
            <a:r>
              <a:rPr lang="en-US" sz="1600" dirty="0"/>
              <a:t>On August 10, 2020, the ERA intake process went live. The ERA process has been standardized for all Medical Devices, Special Purpose Systems (SPS), and all RSCDs.</a:t>
            </a:r>
          </a:p>
          <a:p>
            <a:pPr lvl="1"/>
            <a:r>
              <a:rPr lang="en-US" sz="1400" dirty="0"/>
              <a:t>The new ERA process was designed to reduce duplicative efforts of individual risk assessments of the same device model.</a:t>
            </a:r>
          </a:p>
          <a:p>
            <a:pPr lvl="1"/>
            <a:r>
              <a:rPr lang="en-US" sz="1400" dirty="0"/>
              <a:t>The ERA process assesses cybersecurity risks, identifies mitigating controls, and catalogues devices/system-specific risk assessments at the manufacture-model level.</a:t>
            </a:r>
          </a:p>
          <a:p>
            <a:pPr lvl="1"/>
            <a:r>
              <a:rPr lang="en-US" sz="1400" dirty="0"/>
              <a:t>If all documentation is accurately completed initially, and the Business Owners/Vendors are responsive to attending Discovery meetings, the ERA process typically will not exceed 36 Business days. The Research VLAN process starts once an ERA is approved.</a:t>
            </a:r>
          </a:p>
        </p:txBody>
      </p:sp>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p:txBody>
          <a:bodyPr vert="horz" lIns="91440" tIns="45720" rIns="91440" bIns="45720" rtlCol="0" anchor="ctr"/>
          <a:lstStyle/>
          <a:p>
            <a:fld id="{E573346A-FCA4-684E-8D18-26E8324063ED}" type="slidenum">
              <a:rPr lang="en-US"/>
              <a:pPr/>
              <a:t>5</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p:txBody>
          <a:bodyPr/>
          <a:lstStyle/>
          <a:p>
            <a:r>
              <a:rPr lang="en-US" dirty="0"/>
              <a:t>FOR INTERNAL USE ONLY		Office of Information and Technology</a:t>
            </a:r>
          </a:p>
        </p:txBody>
      </p:sp>
      <p:sp>
        <p:nvSpPr>
          <p:cNvPr id="23" name="Down Arrow 15">
            <a:extLst>
              <a:ext uri="{FF2B5EF4-FFF2-40B4-BE49-F238E27FC236}">
                <a16:creationId xmlns:a16="http://schemas.microsoft.com/office/drawing/2014/main" id="{1091DCDF-4A78-4577-B638-5D9B9850B104}"/>
              </a:ext>
            </a:extLst>
          </p:cNvPr>
          <p:cNvSpPr/>
          <p:nvPr/>
        </p:nvSpPr>
        <p:spPr>
          <a:xfrm>
            <a:off x="7006304" y="4117939"/>
            <a:ext cx="463177" cy="537580"/>
          </a:xfrm>
          <a:prstGeom prst="downArrow">
            <a:avLst/>
          </a:prstGeom>
          <a:solidFill>
            <a:schemeClr val="bg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8E99F981-A003-46D3-AE8A-9DF1AB369468}"/>
              </a:ext>
            </a:extLst>
          </p:cNvPr>
          <p:cNvSpPr txBox="1">
            <a:spLocks/>
          </p:cNvSpPr>
          <p:nvPr/>
        </p:nvSpPr>
        <p:spPr>
          <a:xfrm>
            <a:off x="628650" y="265847"/>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baseline="0">
                <a:solidFill>
                  <a:srgbClr val="1F1F1F"/>
                </a:solidFill>
                <a:latin typeface="Calibri" charset="0"/>
                <a:ea typeface="Calibri" charset="0"/>
                <a:cs typeface="Calibri" charset="0"/>
              </a:defRPr>
            </a:lvl1pPr>
          </a:lstStyle>
          <a:p>
            <a:r>
              <a:rPr lang="en-US" dirty="0"/>
              <a:t>ERA Process for RSCDs Requiring VA Network Access</a:t>
            </a:r>
          </a:p>
        </p:txBody>
      </p:sp>
      <p:sp>
        <p:nvSpPr>
          <p:cNvPr id="11" name="Rectangle: Rounded Corners 10">
            <a:extLst>
              <a:ext uri="{FF2B5EF4-FFF2-40B4-BE49-F238E27FC236}">
                <a16:creationId xmlns:a16="http://schemas.microsoft.com/office/drawing/2014/main" id="{A8224BA6-352A-4751-A318-7CDE3CC09125}"/>
              </a:ext>
            </a:extLst>
          </p:cNvPr>
          <p:cNvSpPr/>
          <p:nvPr/>
        </p:nvSpPr>
        <p:spPr>
          <a:xfrm>
            <a:off x="298076" y="5516330"/>
            <a:ext cx="5449510" cy="496489"/>
          </a:xfrm>
          <a:prstGeom prst="roundRect">
            <a:avLst/>
          </a:prstGeom>
          <a:solidFill>
            <a:srgbClr val="1B4F89"/>
          </a:solidFill>
          <a:ln>
            <a:solidFill>
              <a:srgbClr val="1B4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Note: </a:t>
            </a:r>
            <a:r>
              <a:rPr lang="en-US" sz="1200" dirty="0">
                <a:solidFill>
                  <a:schemeClr val="bg1"/>
                </a:solidFill>
              </a:rPr>
              <a:t>Non-networked VA standalone RSCDs are not in the scope of the ERA process </a:t>
            </a:r>
          </a:p>
        </p:txBody>
      </p:sp>
      <p:sp>
        <p:nvSpPr>
          <p:cNvPr id="24" name="Oval 23">
            <a:extLst>
              <a:ext uri="{FF2B5EF4-FFF2-40B4-BE49-F238E27FC236}">
                <a16:creationId xmlns:a16="http://schemas.microsoft.com/office/drawing/2014/main" id="{926ED46F-273C-45AA-91E9-DB8F38024E63}"/>
              </a:ext>
            </a:extLst>
          </p:cNvPr>
          <p:cNvSpPr/>
          <p:nvPr/>
        </p:nvSpPr>
        <p:spPr>
          <a:xfrm>
            <a:off x="5784101" y="1926225"/>
            <a:ext cx="1120587" cy="1120589"/>
          </a:xfrm>
          <a:prstGeom prst="ellips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lumMod val="75000"/>
                  </a:schemeClr>
                </a:solidFill>
                <a:latin typeface="Arial"/>
                <a:cs typeface="Arial"/>
              </a:rPr>
              <a:t>ERA</a:t>
            </a:r>
            <a:r>
              <a:rPr lang="en-US" sz="1200" b="1" dirty="0">
                <a:solidFill>
                  <a:schemeClr val="accent1">
                    <a:lumMod val="75000"/>
                  </a:schemeClr>
                </a:solidFill>
                <a:latin typeface="Arial"/>
                <a:cs typeface="Arial"/>
              </a:rPr>
              <a:t> “Device A”</a:t>
            </a:r>
          </a:p>
        </p:txBody>
      </p:sp>
      <p:sp>
        <p:nvSpPr>
          <p:cNvPr id="25" name="Oval 24">
            <a:extLst>
              <a:ext uri="{FF2B5EF4-FFF2-40B4-BE49-F238E27FC236}">
                <a16:creationId xmlns:a16="http://schemas.microsoft.com/office/drawing/2014/main" id="{70FC5FA4-5AC7-41A1-8FFF-F7A3B83F4B6D}"/>
              </a:ext>
            </a:extLst>
          </p:cNvPr>
          <p:cNvSpPr/>
          <p:nvPr/>
        </p:nvSpPr>
        <p:spPr>
          <a:xfrm rot="21176762">
            <a:off x="6545007" y="971999"/>
            <a:ext cx="1120587" cy="1120589"/>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2">
                    <a:lumMod val="50000"/>
                  </a:schemeClr>
                </a:solidFill>
                <a:latin typeface="Arial"/>
                <a:cs typeface="Arial"/>
              </a:rPr>
              <a:t>ERA</a:t>
            </a:r>
            <a:r>
              <a:rPr lang="en-US" sz="1200" b="1" dirty="0">
                <a:solidFill>
                  <a:schemeClr val="accent2">
                    <a:lumMod val="50000"/>
                  </a:schemeClr>
                </a:solidFill>
                <a:latin typeface="Arial"/>
                <a:cs typeface="Arial"/>
              </a:rPr>
              <a:t> “Device A”</a:t>
            </a:r>
          </a:p>
        </p:txBody>
      </p:sp>
      <p:sp>
        <p:nvSpPr>
          <p:cNvPr id="26" name="Oval 25">
            <a:extLst>
              <a:ext uri="{FF2B5EF4-FFF2-40B4-BE49-F238E27FC236}">
                <a16:creationId xmlns:a16="http://schemas.microsoft.com/office/drawing/2014/main" id="{43D649A2-355C-4190-BC58-DE1214F3CBA1}"/>
              </a:ext>
            </a:extLst>
          </p:cNvPr>
          <p:cNvSpPr/>
          <p:nvPr/>
        </p:nvSpPr>
        <p:spPr>
          <a:xfrm rot="595239">
            <a:off x="6975631" y="2090834"/>
            <a:ext cx="1120587" cy="1120589"/>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6">
                    <a:lumMod val="50000"/>
                  </a:schemeClr>
                </a:solidFill>
                <a:latin typeface="Arial"/>
                <a:cs typeface="Arial"/>
              </a:rPr>
              <a:t>ERA</a:t>
            </a:r>
            <a:r>
              <a:rPr lang="en-US" sz="1200" b="1" dirty="0">
                <a:solidFill>
                  <a:schemeClr val="accent6">
                    <a:lumMod val="50000"/>
                  </a:schemeClr>
                </a:solidFill>
                <a:latin typeface="Arial"/>
                <a:cs typeface="Arial"/>
              </a:rPr>
              <a:t> “Device A”</a:t>
            </a:r>
          </a:p>
        </p:txBody>
      </p:sp>
      <p:grpSp>
        <p:nvGrpSpPr>
          <p:cNvPr id="27" name="Group 26">
            <a:extLst>
              <a:ext uri="{FF2B5EF4-FFF2-40B4-BE49-F238E27FC236}">
                <a16:creationId xmlns:a16="http://schemas.microsoft.com/office/drawing/2014/main" id="{109741F1-2F3C-49BA-AB71-0463FC1CEB71}"/>
              </a:ext>
            </a:extLst>
          </p:cNvPr>
          <p:cNvGrpSpPr/>
          <p:nvPr/>
        </p:nvGrpSpPr>
        <p:grpSpPr>
          <a:xfrm>
            <a:off x="5799042" y="2886602"/>
            <a:ext cx="2895600" cy="2006322"/>
            <a:chOff x="5619750" y="2822131"/>
            <a:chExt cx="2895600" cy="2006322"/>
          </a:xfrm>
        </p:grpSpPr>
        <p:pic>
          <p:nvPicPr>
            <p:cNvPr id="28" name="Picture 27" descr="grey-funnel.png">
              <a:extLst>
                <a:ext uri="{FF2B5EF4-FFF2-40B4-BE49-F238E27FC236}">
                  <a16:creationId xmlns:a16="http://schemas.microsoft.com/office/drawing/2014/main" id="{E6368F9F-B27E-4F01-ABF7-5ACDEB495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0" y="2822131"/>
              <a:ext cx="2895600" cy="2006322"/>
            </a:xfrm>
            <a:prstGeom prst="rect">
              <a:avLst/>
            </a:prstGeom>
          </p:spPr>
        </p:pic>
        <p:sp>
          <p:nvSpPr>
            <p:cNvPr id="29" name="TextBox 28">
              <a:extLst>
                <a:ext uri="{FF2B5EF4-FFF2-40B4-BE49-F238E27FC236}">
                  <a16:creationId xmlns:a16="http://schemas.microsoft.com/office/drawing/2014/main" id="{4252E521-1EB8-4EFA-8A35-DF2E788FB63D}"/>
                </a:ext>
              </a:extLst>
            </p:cNvPr>
            <p:cNvSpPr txBox="1"/>
            <p:nvPr/>
          </p:nvSpPr>
          <p:spPr>
            <a:xfrm>
              <a:off x="5827059" y="3029786"/>
              <a:ext cx="2525059" cy="646331"/>
            </a:xfrm>
            <a:prstGeom prst="rect">
              <a:avLst/>
            </a:prstGeom>
            <a:noFill/>
          </p:spPr>
          <p:txBody>
            <a:bodyPr wrap="square" rtlCol="0">
              <a:spAutoFit/>
            </a:bodyPr>
            <a:lstStyle/>
            <a:p>
              <a:pPr algn="ctr"/>
              <a:r>
                <a:rPr lang="en-US" b="1" spc="300" dirty="0">
                  <a:solidFill>
                    <a:schemeClr val="bg1">
                      <a:lumMod val="85000"/>
                    </a:schemeClr>
                  </a:solidFill>
                  <a:latin typeface="Arial"/>
                  <a:cs typeface="Arial"/>
                </a:rPr>
                <a:t>NEW ERA</a:t>
              </a:r>
            </a:p>
            <a:p>
              <a:pPr algn="ctr"/>
              <a:r>
                <a:rPr lang="en-US" b="1" spc="300" dirty="0">
                  <a:solidFill>
                    <a:schemeClr val="bg1">
                      <a:lumMod val="85000"/>
                    </a:schemeClr>
                  </a:solidFill>
                  <a:latin typeface="Arial"/>
                  <a:cs typeface="Arial"/>
                </a:rPr>
                <a:t>PROCESS</a:t>
              </a:r>
            </a:p>
          </p:txBody>
        </p:sp>
      </p:grpSp>
      <p:sp>
        <p:nvSpPr>
          <p:cNvPr id="30" name="Oval 29">
            <a:extLst>
              <a:ext uri="{FF2B5EF4-FFF2-40B4-BE49-F238E27FC236}">
                <a16:creationId xmlns:a16="http://schemas.microsoft.com/office/drawing/2014/main" id="{73B022B2-C797-46C4-8DBC-E09B6A2716FC}"/>
              </a:ext>
            </a:extLst>
          </p:cNvPr>
          <p:cNvSpPr/>
          <p:nvPr/>
        </p:nvSpPr>
        <p:spPr>
          <a:xfrm>
            <a:off x="7814234" y="1205718"/>
            <a:ext cx="1120587" cy="1120589"/>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4">
                    <a:lumMod val="75000"/>
                  </a:schemeClr>
                </a:solidFill>
                <a:latin typeface="Arial"/>
                <a:cs typeface="Arial"/>
              </a:rPr>
              <a:t>ERA</a:t>
            </a:r>
            <a:r>
              <a:rPr lang="en-US" sz="1200" b="1" dirty="0">
                <a:solidFill>
                  <a:schemeClr val="accent4">
                    <a:lumMod val="75000"/>
                  </a:schemeClr>
                </a:solidFill>
                <a:latin typeface="Arial"/>
                <a:cs typeface="Arial"/>
              </a:rPr>
              <a:t> “Device A”</a:t>
            </a:r>
          </a:p>
        </p:txBody>
      </p:sp>
      <p:sp>
        <p:nvSpPr>
          <p:cNvPr id="31" name="Oval 30">
            <a:extLst>
              <a:ext uri="{FF2B5EF4-FFF2-40B4-BE49-F238E27FC236}">
                <a16:creationId xmlns:a16="http://schemas.microsoft.com/office/drawing/2014/main" id="{7909F062-A907-40B7-800B-27B6218E7C21}"/>
              </a:ext>
            </a:extLst>
          </p:cNvPr>
          <p:cNvSpPr/>
          <p:nvPr/>
        </p:nvSpPr>
        <p:spPr>
          <a:xfrm>
            <a:off x="6496975" y="4896338"/>
            <a:ext cx="1566900" cy="1566904"/>
          </a:xfrm>
          <a:prstGeom prst="ellipse">
            <a:avLst/>
          </a:prstGeom>
          <a:solidFill>
            <a:srgbClr val="002F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a:cs typeface="Arial"/>
              </a:rPr>
              <a:t>SINGLE</a:t>
            </a:r>
          </a:p>
          <a:p>
            <a:pPr algn="ctr"/>
            <a:r>
              <a:rPr lang="en-US" b="1" dirty="0">
                <a:solidFill>
                  <a:schemeClr val="bg1"/>
                </a:solidFill>
                <a:latin typeface="Arial"/>
                <a:cs typeface="Arial"/>
              </a:rPr>
              <a:t>ERA </a:t>
            </a:r>
          </a:p>
          <a:p>
            <a:pPr algn="ctr"/>
            <a:r>
              <a:rPr lang="en-US" sz="1200" b="1" dirty="0">
                <a:solidFill>
                  <a:schemeClr val="bg1"/>
                </a:solidFill>
                <a:latin typeface="Arial"/>
                <a:cs typeface="Arial"/>
              </a:rPr>
              <a:t>for all “Device A” Items</a:t>
            </a:r>
          </a:p>
        </p:txBody>
      </p:sp>
      <p:sp>
        <p:nvSpPr>
          <p:cNvPr id="32" name="Down Arrow 15">
            <a:extLst>
              <a:ext uri="{FF2B5EF4-FFF2-40B4-BE49-F238E27FC236}">
                <a16:creationId xmlns:a16="http://schemas.microsoft.com/office/drawing/2014/main" id="{F1C5267A-24E9-4EE5-B9D3-6F59097933A2}"/>
              </a:ext>
            </a:extLst>
          </p:cNvPr>
          <p:cNvSpPr/>
          <p:nvPr/>
        </p:nvSpPr>
        <p:spPr>
          <a:xfrm>
            <a:off x="7027922" y="4256827"/>
            <a:ext cx="463177" cy="537580"/>
          </a:xfrm>
          <a:prstGeom prst="downArrow">
            <a:avLst/>
          </a:prstGeom>
          <a:solidFill>
            <a:schemeClr val="bg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7051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6364B239-9D05-471C-8AAC-18F34568A7D3}"/>
              </a:ext>
            </a:extLst>
          </p:cNvPr>
          <p:cNvSpPr/>
          <p:nvPr/>
        </p:nvSpPr>
        <p:spPr>
          <a:xfrm rot="5400000">
            <a:off x="744575" y="317890"/>
            <a:ext cx="1796729" cy="2374685"/>
          </a:xfrm>
          <a:prstGeom prst="triangle">
            <a:avLst>
              <a:gd name="adj" fmla="val 52565"/>
            </a:avLst>
          </a:prstGeom>
          <a:gradFill flip="none" rotWithShape="1">
            <a:gsLst>
              <a:gs pos="0">
                <a:schemeClr val="accent4">
                  <a:lumMod val="20000"/>
                  <a:lumOff val="8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364B34BF-38C1-4BB5-9D09-8D3BD147FA6D}"/>
              </a:ext>
            </a:extLst>
          </p:cNvPr>
          <p:cNvSpPr>
            <a:spLocks noGrp="1"/>
          </p:cNvSpPr>
          <p:nvPr>
            <p:ph type="ftr" sz="quarter" idx="3"/>
          </p:nvPr>
        </p:nvSpPr>
        <p:spPr>
          <a:xfrm>
            <a:off x="841840" y="6193732"/>
            <a:ext cx="564878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Office of Information and Technology</a:t>
            </a:r>
          </a:p>
        </p:txBody>
      </p:sp>
      <p:sp>
        <p:nvSpPr>
          <p:cNvPr id="27" name="TextBox 26"/>
          <p:cNvSpPr txBox="1"/>
          <p:nvPr/>
        </p:nvSpPr>
        <p:spPr>
          <a:xfrm>
            <a:off x="5764050" y="2576718"/>
            <a:ext cx="3349071" cy="1077218"/>
          </a:xfrm>
          <a:prstGeom prst="rect">
            <a:avLst/>
          </a:prstGeom>
          <a:noFill/>
        </p:spPr>
        <p:txBody>
          <a:bodyPr wrap="square" rtlCol="0">
            <a:spAutoFit/>
          </a:bodyPr>
          <a:lstStyle/>
          <a:p>
            <a:pPr marL="0" lvl="1"/>
            <a:r>
              <a:rPr lang="en-US" sz="1000" b="1" dirty="0">
                <a:solidFill>
                  <a:srgbClr val="1755C4"/>
                </a:solidFill>
                <a:cs typeface="Arial"/>
              </a:rPr>
              <a:t>Device Vendor</a:t>
            </a:r>
          </a:p>
          <a:p>
            <a:pPr marL="177800" lvl="1" indent="-177800">
              <a:buFont typeface="Arial"/>
              <a:buChar char="•"/>
            </a:pPr>
            <a:r>
              <a:rPr lang="en-US" sz="900" dirty="0">
                <a:cs typeface="Arial"/>
              </a:rPr>
              <a:t>Supports the Business Owner/PI in completing security documents:</a:t>
            </a:r>
          </a:p>
          <a:p>
            <a:pPr marL="457200" lvl="2" indent="-177800">
              <a:buFont typeface="Wingdings" panose="05000000000000000000" pitchFamily="2" charset="2"/>
              <a:buChar char="ü"/>
            </a:pPr>
            <a:r>
              <a:rPr lang="en-US" sz="900" dirty="0">
                <a:solidFill>
                  <a:srgbClr val="000000"/>
                </a:solidFill>
                <a:cs typeface="Arial"/>
              </a:rPr>
              <a:t>Vendor workbook</a:t>
            </a:r>
          </a:p>
          <a:p>
            <a:pPr marL="457200" lvl="2" indent="-177800">
              <a:buFont typeface="Wingdings" panose="05000000000000000000" pitchFamily="2" charset="2"/>
              <a:buChar char="ü"/>
            </a:pPr>
            <a:r>
              <a:rPr lang="en-US" sz="900" dirty="0">
                <a:solidFill>
                  <a:srgbClr val="000000"/>
                </a:solidFill>
                <a:cs typeface="Arial"/>
              </a:rPr>
              <a:t>Network topology diagram</a:t>
            </a:r>
          </a:p>
          <a:p>
            <a:pPr marL="457200" lvl="2" indent="-177800">
              <a:buFont typeface="Wingdings" panose="05000000000000000000" pitchFamily="2" charset="2"/>
              <a:buChar char="ü"/>
            </a:pPr>
            <a:r>
              <a:rPr lang="en-US" sz="900" dirty="0">
                <a:solidFill>
                  <a:srgbClr val="000000"/>
                </a:solidFill>
                <a:cs typeface="Arial"/>
              </a:rPr>
              <a:t>Ports, Protocols and Services (PPS)</a:t>
            </a:r>
          </a:p>
          <a:p>
            <a:pPr marL="457200" lvl="2" indent="-177800">
              <a:buFont typeface="Wingdings" panose="05000000000000000000" pitchFamily="2" charset="2"/>
              <a:buChar char="ü"/>
            </a:pPr>
            <a:r>
              <a:rPr lang="en-US" sz="900" dirty="0">
                <a:solidFill>
                  <a:srgbClr val="000000"/>
                </a:solidFill>
                <a:cs typeface="Arial"/>
              </a:rPr>
              <a:t>Hardware/software inventory</a:t>
            </a:r>
          </a:p>
        </p:txBody>
      </p:sp>
      <p:sp>
        <p:nvSpPr>
          <p:cNvPr id="8" name="TextBox 7"/>
          <p:cNvSpPr txBox="1"/>
          <p:nvPr/>
        </p:nvSpPr>
        <p:spPr>
          <a:xfrm>
            <a:off x="5729977" y="3811256"/>
            <a:ext cx="3383144" cy="1092607"/>
          </a:xfrm>
          <a:prstGeom prst="rect">
            <a:avLst/>
          </a:prstGeom>
          <a:noFill/>
        </p:spPr>
        <p:txBody>
          <a:bodyPr wrap="square" rtlCol="0">
            <a:spAutoFit/>
          </a:bodyPr>
          <a:lstStyle/>
          <a:p>
            <a:pPr marL="0" lvl="1"/>
            <a:r>
              <a:rPr lang="en-US" sz="1000" b="1" dirty="0">
                <a:solidFill>
                  <a:srgbClr val="102E50"/>
                </a:solidFill>
                <a:cs typeface="Arial"/>
              </a:rPr>
              <a:t>Local Information System Security Officer (ISSO)/Information System Security Manager (ISSM)</a:t>
            </a:r>
          </a:p>
          <a:p>
            <a:pPr marL="177800" lvl="1" indent="-177800">
              <a:buFont typeface="Arial"/>
              <a:buChar char="•"/>
            </a:pPr>
            <a:r>
              <a:rPr lang="en-US" sz="900" dirty="0">
                <a:solidFill>
                  <a:srgbClr val="000000"/>
                </a:solidFill>
                <a:cs typeface="Arial"/>
              </a:rPr>
              <a:t>Consulted and Informed overall</a:t>
            </a:r>
          </a:p>
          <a:p>
            <a:pPr marL="177800" lvl="1" indent="-177800">
              <a:buFont typeface="Arial"/>
              <a:buChar char="•"/>
            </a:pPr>
            <a:r>
              <a:rPr lang="en-US" sz="900" dirty="0">
                <a:solidFill>
                  <a:srgbClr val="000000"/>
                </a:solidFill>
                <a:cs typeface="Arial"/>
              </a:rPr>
              <a:t>Provides guidance to Business Owner/PI</a:t>
            </a:r>
          </a:p>
          <a:p>
            <a:pPr marL="177800" lvl="1" indent="-177800">
              <a:buFont typeface="Arial"/>
              <a:buChar char="•"/>
            </a:pPr>
            <a:r>
              <a:rPr lang="en-US" sz="900" dirty="0">
                <a:solidFill>
                  <a:srgbClr val="000000"/>
                </a:solidFill>
                <a:cs typeface="Arial"/>
              </a:rPr>
              <a:t>Maintains Situational Awareness on ERA correspondences that pertains to their facility/area</a:t>
            </a:r>
          </a:p>
          <a:p>
            <a:pPr marL="177800" lvl="1" indent="-177800">
              <a:buFont typeface="Arial"/>
              <a:buChar char="•"/>
            </a:pPr>
            <a:r>
              <a:rPr lang="en-US" sz="900" dirty="0">
                <a:solidFill>
                  <a:srgbClr val="000000"/>
                </a:solidFill>
                <a:cs typeface="Arial"/>
              </a:rPr>
              <a:t>Responsible: Signs PIQ after review (for acknowledgement only)</a:t>
            </a:r>
          </a:p>
        </p:txBody>
      </p:sp>
      <p:sp>
        <p:nvSpPr>
          <p:cNvPr id="9" name="TextBox 8"/>
          <p:cNvSpPr txBox="1"/>
          <p:nvPr/>
        </p:nvSpPr>
        <p:spPr>
          <a:xfrm>
            <a:off x="1329358" y="2620222"/>
            <a:ext cx="3492074" cy="1077218"/>
          </a:xfrm>
          <a:prstGeom prst="rect">
            <a:avLst/>
          </a:prstGeom>
          <a:noFill/>
        </p:spPr>
        <p:txBody>
          <a:bodyPr wrap="square" rtlCol="0">
            <a:spAutoFit/>
          </a:bodyPr>
          <a:lstStyle/>
          <a:p>
            <a:pPr marL="0" lvl="1"/>
            <a:r>
              <a:rPr lang="en-US" sz="1000" b="1" dirty="0">
                <a:solidFill>
                  <a:srgbClr val="102E50"/>
                </a:solidFill>
                <a:cs typeface="Arial"/>
              </a:rPr>
              <a:t>Business Owner/Principal Investigator (PI)</a:t>
            </a:r>
          </a:p>
          <a:p>
            <a:pPr marL="174625" lvl="1" indent="-174625">
              <a:buFont typeface="Arial"/>
              <a:buChar char="•"/>
            </a:pPr>
            <a:r>
              <a:rPr lang="en-US" sz="900" dirty="0"/>
              <a:t>Completes and submits system-specific security documentation</a:t>
            </a:r>
            <a:endParaRPr lang="en-US" sz="900" dirty="0">
              <a:cs typeface="Arial"/>
            </a:endParaRPr>
          </a:p>
          <a:p>
            <a:pPr marL="174625" lvl="1" indent="-174625">
              <a:buFont typeface="Arial"/>
              <a:buChar char="•"/>
            </a:pPr>
            <a:r>
              <a:rPr lang="en-US" sz="900" dirty="0">
                <a:solidFill>
                  <a:srgbClr val="000000"/>
                </a:solidFill>
                <a:cs typeface="Arial"/>
              </a:rPr>
              <a:t>Initiates </a:t>
            </a:r>
            <a:r>
              <a:rPr lang="en-US" sz="900" dirty="0">
                <a:solidFill>
                  <a:srgbClr val="1F1F1F"/>
                </a:solidFill>
                <a:cs typeface="Arial"/>
              </a:rPr>
              <a:t>ERA intake process by s</a:t>
            </a:r>
            <a:r>
              <a:rPr lang="en-US" sz="900" dirty="0"/>
              <a:t>ubmission of a SNOW request</a:t>
            </a:r>
          </a:p>
          <a:p>
            <a:pPr marL="174625" lvl="1" indent="-174625">
              <a:buFont typeface="Arial"/>
              <a:buChar char="•"/>
            </a:pPr>
            <a:r>
              <a:rPr lang="en-US" sz="900" dirty="0">
                <a:cs typeface="Arial"/>
              </a:rPr>
              <a:t>Provides additional information to the RSD Risk Analyst as required; </a:t>
            </a:r>
            <a:r>
              <a:rPr lang="en-US" sz="900" dirty="0"/>
              <a:t>Business Owner/PI coordinate interview/discovery call when requested by RSD--the Business Owner/PI coordinates with vendor and local facility staff</a:t>
            </a:r>
          </a:p>
        </p:txBody>
      </p:sp>
      <p:sp>
        <p:nvSpPr>
          <p:cNvPr id="10" name="TextBox 9"/>
          <p:cNvSpPr txBox="1"/>
          <p:nvPr/>
        </p:nvSpPr>
        <p:spPr>
          <a:xfrm>
            <a:off x="5723262" y="4890726"/>
            <a:ext cx="3106842" cy="1231106"/>
          </a:xfrm>
          <a:prstGeom prst="rect">
            <a:avLst/>
          </a:prstGeom>
          <a:noFill/>
        </p:spPr>
        <p:txBody>
          <a:bodyPr wrap="square" rtlCol="0">
            <a:spAutoFit/>
          </a:bodyPr>
          <a:lstStyle/>
          <a:p>
            <a:r>
              <a:rPr lang="en-US" sz="1000" b="1" dirty="0">
                <a:solidFill>
                  <a:srgbClr val="1F5493"/>
                </a:solidFill>
                <a:cs typeface="Arial"/>
              </a:rPr>
              <a:t>Authorizing Official Designated Representative (AODR)/Authorizing Official (AO)</a:t>
            </a:r>
          </a:p>
          <a:p>
            <a:pPr marL="171450" indent="-171450">
              <a:buFont typeface="Arial" panose="020B0604020202020204" pitchFamily="34" charset="0"/>
              <a:buChar char="•"/>
            </a:pPr>
            <a:r>
              <a:rPr lang="en-US" sz="900" dirty="0"/>
              <a:t>Accepts the risk for any VA networked specialized device and authorizes its implementation/operation on the VA Enterprise</a:t>
            </a:r>
          </a:p>
          <a:p>
            <a:pPr marL="177800" lvl="1" indent="-177800">
              <a:buFont typeface="Arial"/>
              <a:buChar char="•"/>
            </a:pPr>
            <a:r>
              <a:rPr lang="en-US" sz="900" dirty="0">
                <a:cs typeface="Arial"/>
              </a:rPr>
              <a:t>All ERARs will be reviewed by the VA AODR or AO (depending on the risk level) to make the final approval/denial decision</a:t>
            </a:r>
            <a:endParaRPr lang="en-US" sz="900" dirty="0">
              <a:highlight>
                <a:srgbClr val="FFFF00"/>
              </a:highlight>
              <a:cs typeface="Arial"/>
            </a:endParaRPr>
          </a:p>
        </p:txBody>
      </p:sp>
      <p:sp>
        <p:nvSpPr>
          <p:cNvPr id="12" name="TextBox 11"/>
          <p:cNvSpPr txBox="1"/>
          <p:nvPr/>
        </p:nvSpPr>
        <p:spPr>
          <a:xfrm>
            <a:off x="1350913" y="4838950"/>
            <a:ext cx="3495465" cy="1215717"/>
          </a:xfrm>
          <a:prstGeom prst="rect">
            <a:avLst/>
          </a:prstGeom>
          <a:noFill/>
        </p:spPr>
        <p:txBody>
          <a:bodyPr wrap="square" rtlCol="0">
            <a:spAutoFit/>
          </a:bodyPr>
          <a:lstStyle/>
          <a:p>
            <a:pPr marL="114300" lvl="1" indent="-114300"/>
            <a:r>
              <a:rPr lang="en-US" sz="1000" b="1" dirty="0">
                <a:solidFill>
                  <a:srgbClr val="1755C4"/>
                </a:solidFill>
                <a:cs typeface="Arial"/>
              </a:rPr>
              <a:t>RSD Risk Management Team</a:t>
            </a:r>
          </a:p>
          <a:p>
            <a:pPr marL="114300" lvl="1" indent="-114300">
              <a:buFont typeface="Arial"/>
              <a:buChar char="•"/>
            </a:pPr>
            <a:r>
              <a:rPr lang="en-US" sz="900" dirty="0">
                <a:cs typeface="Arial"/>
              </a:rPr>
              <a:t>Conducts a thorough analysis of all submitted risk analysis packages via SNOW</a:t>
            </a:r>
          </a:p>
          <a:p>
            <a:pPr marL="114300" lvl="1" indent="-114300">
              <a:buFont typeface="Arial"/>
              <a:buChar char="•"/>
            </a:pPr>
            <a:r>
              <a:rPr lang="en-US" sz="900" dirty="0">
                <a:cs typeface="Arial"/>
              </a:rPr>
              <a:t>Routes completed ERA packages for signature</a:t>
            </a:r>
          </a:p>
          <a:p>
            <a:pPr marL="114300" lvl="1" indent="-114300">
              <a:buFont typeface="Arial"/>
              <a:buChar char="•"/>
            </a:pPr>
            <a:r>
              <a:rPr lang="en-US" sz="900" dirty="0">
                <a:cs typeface="Arial"/>
              </a:rPr>
              <a:t>Populates the ERA repository with approved Enterprise Risk</a:t>
            </a:r>
            <a:br>
              <a:rPr lang="en-US" sz="900" dirty="0">
                <a:cs typeface="Arial"/>
              </a:rPr>
            </a:br>
            <a:r>
              <a:rPr lang="en-US" sz="900" dirty="0">
                <a:cs typeface="Arial"/>
              </a:rPr>
              <a:t>Analysis Reports (ERARs) for facility use</a:t>
            </a:r>
          </a:p>
          <a:p>
            <a:pPr marL="114300" lvl="1" indent="-114300">
              <a:buFont typeface="Arial"/>
              <a:buChar char="•"/>
            </a:pPr>
            <a:r>
              <a:rPr lang="en-US" sz="900" dirty="0">
                <a:cs typeface="Arial"/>
              </a:rPr>
              <a:t>Conducts annual reviews of ERARs </a:t>
            </a:r>
          </a:p>
          <a:p>
            <a:pPr marL="114300" lvl="1" indent="-114300">
              <a:buFont typeface="Arial"/>
              <a:buChar char="•"/>
            </a:pPr>
            <a:r>
              <a:rPr lang="en-US" sz="900" dirty="0">
                <a:cs typeface="Arial"/>
              </a:rPr>
              <a:t>Tracks the annual review requirements</a:t>
            </a:r>
          </a:p>
        </p:txBody>
      </p:sp>
      <p:sp>
        <p:nvSpPr>
          <p:cNvPr id="25" name="TextBox 24"/>
          <p:cNvSpPr txBox="1"/>
          <p:nvPr/>
        </p:nvSpPr>
        <p:spPr>
          <a:xfrm>
            <a:off x="1372294" y="3843294"/>
            <a:ext cx="3427387" cy="1077218"/>
          </a:xfrm>
          <a:prstGeom prst="rect">
            <a:avLst/>
          </a:prstGeom>
          <a:noFill/>
        </p:spPr>
        <p:txBody>
          <a:bodyPr wrap="square" rtlCol="0">
            <a:spAutoFit/>
          </a:bodyPr>
          <a:lstStyle/>
          <a:p>
            <a:pPr marL="0" lvl="1"/>
            <a:r>
              <a:rPr lang="en-US" sz="1000" b="1" dirty="0">
                <a:solidFill>
                  <a:srgbClr val="1F5493"/>
                </a:solidFill>
                <a:cs typeface="Arial"/>
              </a:rPr>
              <a:t>Area IT Manager </a:t>
            </a:r>
            <a:r>
              <a:rPr lang="en-US" sz="1000" b="1" i="1" dirty="0">
                <a:solidFill>
                  <a:srgbClr val="1F5493"/>
                </a:solidFill>
                <a:cs typeface="Arial"/>
              </a:rPr>
              <a:t>or Designee</a:t>
            </a:r>
            <a:endParaRPr lang="en-US" sz="1000" b="1" dirty="0">
              <a:solidFill>
                <a:srgbClr val="1F5493"/>
              </a:solidFill>
              <a:cs typeface="Arial"/>
            </a:endParaRPr>
          </a:p>
          <a:p>
            <a:pPr marL="177800" lvl="1" indent="-177800">
              <a:buFont typeface="Arial"/>
              <a:buChar char="•"/>
            </a:pPr>
            <a:r>
              <a:rPr lang="en-US" sz="900" dirty="0">
                <a:solidFill>
                  <a:srgbClr val="000000"/>
                </a:solidFill>
                <a:cs typeface="Arial"/>
              </a:rPr>
              <a:t>Consulted and Informed overall </a:t>
            </a:r>
          </a:p>
          <a:p>
            <a:pPr marL="177800" lvl="1" indent="-177800">
              <a:buFont typeface="Arial"/>
              <a:buChar char="•"/>
            </a:pPr>
            <a:r>
              <a:rPr lang="en-US" sz="900" dirty="0">
                <a:solidFill>
                  <a:srgbClr val="000000"/>
                </a:solidFill>
                <a:cs typeface="Arial"/>
              </a:rPr>
              <a:t>Provides guidance to Business Owner/PI </a:t>
            </a:r>
          </a:p>
          <a:p>
            <a:pPr marL="177800" lvl="1" indent="-177800">
              <a:buFont typeface="Arial"/>
              <a:buChar char="•"/>
            </a:pPr>
            <a:r>
              <a:rPr lang="en-US" sz="900" dirty="0">
                <a:solidFill>
                  <a:srgbClr val="000000"/>
                </a:solidFill>
                <a:cs typeface="Arial"/>
              </a:rPr>
              <a:t>Maintains Situational Awareness on ERA correspondences that pertain to their facility/area</a:t>
            </a:r>
          </a:p>
          <a:p>
            <a:pPr marL="177800" lvl="1" indent="-177800">
              <a:buFont typeface="Arial"/>
              <a:buChar char="•"/>
            </a:pPr>
            <a:r>
              <a:rPr lang="en-US" sz="900" dirty="0">
                <a:solidFill>
                  <a:srgbClr val="000000"/>
                </a:solidFill>
                <a:cs typeface="Arial"/>
              </a:rPr>
              <a:t>Responsible: Signs Pre-Implementation Question (PIQ) document for client/server RSCDs after review (for acknowledgement only)</a:t>
            </a:r>
          </a:p>
        </p:txBody>
      </p:sp>
      <p:sp>
        <p:nvSpPr>
          <p:cNvPr id="26" name="Title 1">
            <a:extLst>
              <a:ext uri="{FF2B5EF4-FFF2-40B4-BE49-F238E27FC236}">
                <a16:creationId xmlns:a16="http://schemas.microsoft.com/office/drawing/2014/main" id="{B56D1B83-2F16-4E00-9F84-C8A4ACA918C8}"/>
              </a:ext>
            </a:extLst>
          </p:cNvPr>
          <p:cNvSpPr txBox="1">
            <a:spLocks/>
          </p:cNvSpPr>
          <p:nvPr/>
        </p:nvSpPr>
        <p:spPr>
          <a:xfrm>
            <a:off x="645671" y="206985"/>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baseline="0">
                <a:solidFill>
                  <a:srgbClr val="1F1F1F"/>
                </a:solidFill>
                <a:latin typeface="Calibri" charset="0"/>
                <a:ea typeface="Calibri" charset="0"/>
                <a:cs typeface="Calibri" charset="0"/>
              </a:defRPr>
            </a:lvl1pPr>
          </a:lstStyle>
          <a:p>
            <a:r>
              <a:rPr lang="en-US" sz="2400" dirty="0"/>
              <a:t>ERA Roles and Responsibilities</a:t>
            </a:r>
          </a:p>
        </p:txBody>
      </p:sp>
      <p:sp>
        <p:nvSpPr>
          <p:cNvPr id="18" name="TextBox 17"/>
          <p:cNvSpPr txBox="1"/>
          <p:nvPr/>
        </p:nvSpPr>
        <p:spPr>
          <a:xfrm>
            <a:off x="312612" y="917063"/>
            <a:ext cx="2290685" cy="1091068"/>
          </a:xfrm>
          <a:prstGeom prst="rect">
            <a:avLst/>
          </a:prstGeom>
          <a:noFill/>
        </p:spPr>
        <p:txBody>
          <a:bodyPr wrap="square" rtlCol="0">
            <a:spAutoFit/>
          </a:bodyPr>
          <a:lstStyle/>
          <a:p>
            <a:pPr algn="ctr">
              <a:lnSpc>
                <a:spcPct val="110000"/>
              </a:lnSpc>
            </a:pPr>
            <a:r>
              <a:rPr lang="en-US" sz="2000" kern="800" spc="110" dirty="0">
                <a:solidFill>
                  <a:schemeClr val="tx1">
                    <a:lumMod val="50000"/>
                    <a:lumOff val="50000"/>
                  </a:schemeClr>
                </a:solidFill>
                <a:latin typeface="Calibri" panose="020F0502020204030204" pitchFamily="34" charset="0"/>
                <a:cs typeface="Calibri" panose="020F0502020204030204" pitchFamily="34" charset="0"/>
              </a:rPr>
              <a:t>Coordination</a:t>
            </a:r>
            <a:br>
              <a:rPr lang="en-US" sz="2000" kern="800" spc="110" dirty="0">
                <a:solidFill>
                  <a:schemeClr val="tx1">
                    <a:lumMod val="50000"/>
                    <a:lumOff val="50000"/>
                  </a:schemeClr>
                </a:solidFill>
                <a:latin typeface="Calibri" panose="020F0502020204030204" pitchFamily="34" charset="0"/>
                <a:cs typeface="Calibri" panose="020F0502020204030204" pitchFamily="34" charset="0"/>
              </a:rPr>
            </a:br>
            <a:r>
              <a:rPr lang="en-US" sz="2000" kern="800" spc="110" dirty="0">
                <a:solidFill>
                  <a:schemeClr val="tx1">
                    <a:lumMod val="50000"/>
                    <a:lumOff val="50000"/>
                  </a:schemeClr>
                </a:solidFill>
                <a:latin typeface="Calibri" panose="020F0502020204030204" pitchFamily="34" charset="0"/>
                <a:cs typeface="Calibri" panose="020F0502020204030204" pitchFamily="34" charset="0"/>
              </a:rPr>
              <a:t>of the</a:t>
            </a:r>
            <a:br>
              <a:rPr lang="en-US" sz="2000" kern="800" spc="110" dirty="0">
                <a:solidFill>
                  <a:schemeClr val="tx1">
                    <a:lumMod val="50000"/>
                    <a:lumOff val="50000"/>
                  </a:schemeClr>
                </a:solidFill>
                <a:latin typeface="Calibri" panose="020F0502020204030204" pitchFamily="34" charset="0"/>
                <a:cs typeface="Calibri" panose="020F0502020204030204" pitchFamily="34" charset="0"/>
              </a:rPr>
            </a:br>
            <a:r>
              <a:rPr lang="en-US" sz="2000" kern="800" spc="110" dirty="0">
                <a:solidFill>
                  <a:schemeClr val="tx1">
                    <a:lumMod val="50000"/>
                    <a:lumOff val="50000"/>
                  </a:schemeClr>
                </a:solidFill>
                <a:latin typeface="Calibri" panose="020F0502020204030204" pitchFamily="34" charset="0"/>
                <a:cs typeface="Calibri" panose="020F0502020204030204" pitchFamily="34" charset="0"/>
              </a:rPr>
              <a:t>ERA Process</a:t>
            </a:r>
          </a:p>
        </p:txBody>
      </p:sp>
      <p:grpSp>
        <p:nvGrpSpPr>
          <p:cNvPr id="71" name="Group 70">
            <a:extLst>
              <a:ext uri="{FF2B5EF4-FFF2-40B4-BE49-F238E27FC236}">
                <a16:creationId xmlns:a16="http://schemas.microsoft.com/office/drawing/2014/main" id="{F9537E40-47B8-4258-BFD6-87B6DD476244}"/>
              </a:ext>
            </a:extLst>
          </p:cNvPr>
          <p:cNvGrpSpPr/>
          <p:nvPr/>
        </p:nvGrpSpPr>
        <p:grpSpPr>
          <a:xfrm>
            <a:off x="301767" y="3801213"/>
            <a:ext cx="1005840" cy="822960"/>
            <a:chOff x="2273347" y="1042079"/>
            <a:chExt cx="1123189" cy="925036"/>
          </a:xfrm>
        </p:grpSpPr>
        <p:sp>
          <p:nvSpPr>
            <p:cNvPr id="72" name="Hexagon 71">
              <a:extLst>
                <a:ext uri="{FF2B5EF4-FFF2-40B4-BE49-F238E27FC236}">
                  <a16:creationId xmlns:a16="http://schemas.microsoft.com/office/drawing/2014/main" id="{38BBA224-2401-4827-9B40-5822EECE3B3F}"/>
                </a:ext>
              </a:extLst>
            </p:cNvPr>
            <p:cNvSpPr/>
            <p:nvPr/>
          </p:nvSpPr>
          <p:spPr>
            <a:xfrm>
              <a:off x="2273347" y="1042079"/>
              <a:ext cx="1123189" cy="925036"/>
            </a:xfrm>
            <a:prstGeom prst="hexagon">
              <a:avLst/>
            </a:prstGeom>
            <a:solidFill>
              <a:srgbClr val="898A8A"/>
            </a:solidFill>
            <a:ln>
              <a:solidFill>
                <a:srgbClr val="898A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Hexagon 72">
              <a:extLst>
                <a:ext uri="{FF2B5EF4-FFF2-40B4-BE49-F238E27FC236}">
                  <a16:creationId xmlns:a16="http://schemas.microsoft.com/office/drawing/2014/main" id="{E1535096-81FE-4802-B66A-8DBA72C07B6D}"/>
                </a:ext>
              </a:extLst>
            </p:cNvPr>
            <p:cNvSpPr/>
            <p:nvPr/>
          </p:nvSpPr>
          <p:spPr>
            <a:xfrm>
              <a:off x="2332021" y="1093117"/>
              <a:ext cx="1005840" cy="82296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Hexagon 73">
              <a:extLst>
                <a:ext uri="{FF2B5EF4-FFF2-40B4-BE49-F238E27FC236}">
                  <a16:creationId xmlns:a16="http://schemas.microsoft.com/office/drawing/2014/main" id="{276A1247-D0B3-4910-A346-54CE772DD146}"/>
                </a:ext>
              </a:extLst>
            </p:cNvPr>
            <p:cNvSpPr/>
            <p:nvPr/>
          </p:nvSpPr>
          <p:spPr>
            <a:xfrm>
              <a:off x="2377741" y="1136667"/>
              <a:ext cx="914400" cy="731520"/>
            </a:xfrm>
            <a:prstGeom prst="hexagon">
              <a:avLst/>
            </a:prstGeom>
            <a:solidFill>
              <a:srgbClr val="898A8A"/>
            </a:solidFill>
            <a:ln>
              <a:solidFill>
                <a:srgbClr val="898A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72C68D2C-0BB7-4108-8D91-8F63B24AB000}"/>
                </a:ext>
              </a:extLst>
            </p:cNvPr>
            <p:cNvSpPr txBox="1"/>
            <p:nvPr/>
          </p:nvSpPr>
          <p:spPr>
            <a:xfrm>
              <a:off x="2342014" y="1237775"/>
              <a:ext cx="966550" cy="484332"/>
            </a:xfrm>
            <a:prstGeom prst="rect">
              <a:avLst/>
            </a:prstGeom>
            <a:noFill/>
          </p:spPr>
          <p:txBody>
            <a:bodyPr wrap="square" rtlCol="0">
              <a:spAutoFit/>
            </a:bodyPr>
            <a:lstStyle/>
            <a:p>
              <a:pPr algn="ctr"/>
              <a:r>
                <a:rPr lang="en-US" sz="1100" b="1" dirty="0">
                  <a:cs typeface="Arial"/>
                </a:rPr>
                <a:t>Area Manager</a:t>
              </a:r>
            </a:p>
          </p:txBody>
        </p:sp>
      </p:grpSp>
      <p:grpSp>
        <p:nvGrpSpPr>
          <p:cNvPr id="76" name="Group 75">
            <a:extLst>
              <a:ext uri="{FF2B5EF4-FFF2-40B4-BE49-F238E27FC236}">
                <a16:creationId xmlns:a16="http://schemas.microsoft.com/office/drawing/2014/main" id="{65AFF7C1-F199-4051-A225-B41C88D7E178}"/>
              </a:ext>
            </a:extLst>
          </p:cNvPr>
          <p:cNvGrpSpPr/>
          <p:nvPr/>
        </p:nvGrpSpPr>
        <p:grpSpPr>
          <a:xfrm>
            <a:off x="4724137" y="2622438"/>
            <a:ext cx="1005840" cy="822960"/>
            <a:chOff x="3227497" y="1511264"/>
            <a:chExt cx="1124712" cy="923544"/>
          </a:xfrm>
        </p:grpSpPr>
        <p:sp>
          <p:nvSpPr>
            <p:cNvPr id="77" name="Hexagon 76">
              <a:extLst>
                <a:ext uri="{FF2B5EF4-FFF2-40B4-BE49-F238E27FC236}">
                  <a16:creationId xmlns:a16="http://schemas.microsoft.com/office/drawing/2014/main" id="{445EFA7D-E6A0-479E-AA8F-4FEFCD976EDC}"/>
                </a:ext>
              </a:extLst>
            </p:cNvPr>
            <p:cNvSpPr/>
            <p:nvPr/>
          </p:nvSpPr>
          <p:spPr>
            <a:xfrm>
              <a:off x="3227497" y="1511264"/>
              <a:ext cx="1124712" cy="923544"/>
            </a:xfrm>
            <a:prstGeom prst="hexagon">
              <a:avLst/>
            </a:prstGeom>
            <a:solidFill>
              <a:srgbClr val="1755C4"/>
            </a:solidFill>
            <a:ln>
              <a:solidFill>
                <a:srgbClr val="175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Hexagon 77">
              <a:extLst>
                <a:ext uri="{FF2B5EF4-FFF2-40B4-BE49-F238E27FC236}">
                  <a16:creationId xmlns:a16="http://schemas.microsoft.com/office/drawing/2014/main" id="{6D9BE9BC-8079-4111-A96F-DE1FE1804453}"/>
                </a:ext>
              </a:extLst>
            </p:cNvPr>
            <p:cNvSpPr/>
            <p:nvPr/>
          </p:nvSpPr>
          <p:spPr>
            <a:xfrm>
              <a:off x="3298191" y="1559395"/>
              <a:ext cx="1005840" cy="82296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Hexagon 78">
              <a:extLst>
                <a:ext uri="{FF2B5EF4-FFF2-40B4-BE49-F238E27FC236}">
                  <a16:creationId xmlns:a16="http://schemas.microsoft.com/office/drawing/2014/main" id="{562D0FE6-4B44-4815-B7C3-1B9C364B1CA5}"/>
                </a:ext>
              </a:extLst>
            </p:cNvPr>
            <p:cNvSpPr/>
            <p:nvPr/>
          </p:nvSpPr>
          <p:spPr>
            <a:xfrm>
              <a:off x="3336291" y="1606819"/>
              <a:ext cx="914400" cy="731520"/>
            </a:xfrm>
            <a:prstGeom prst="hexagon">
              <a:avLst/>
            </a:prstGeom>
            <a:solidFill>
              <a:srgbClr val="1755C4"/>
            </a:solidFill>
            <a:ln>
              <a:solidFill>
                <a:srgbClr val="175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57A72A85-BED2-44B0-AA43-614F7AD53B14}"/>
                </a:ext>
              </a:extLst>
            </p:cNvPr>
            <p:cNvSpPr txBox="1"/>
            <p:nvPr/>
          </p:nvSpPr>
          <p:spPr>
            <a:xfrm>
              <a:off x="3414208" y="1738623"/>
              <a:ext cx="767682" cy="483551"/>
            </a:xfrm>
            <a:prstGeom prst="rect">
              <a:avLst/>
            </a:prstGeom>
            <a:noFill/>
          </p:spPr>
          <p:txBody>
            <a:bodyPr wrap="square" rtlCol="0">
              <a:spAutoFit/>
            </a:bodyPr>
            <a:lstStyle/>
            <a:p>
              <a:pPr algn="ctr"/>
              <a:r>
                <a:rPr lang="en-US" sz="1100" b="1" dirty="0">
                  <a:solidFill>
                    <a:schemeClr val="bg1"/>
                  </a:solidFill>
                  <a:cs typeface="Arial"/>
                </a:rPr>
                <a:t>Device Vendor</a:t>
              </a:r>
            </a:p>
          </p:txBody>
        </p:sp>
      </p:grpSp>
      <p:grpSp>
        <p:nvGrpSpPr>
          <p:cNvPr id="81" name="Group 80">
            <a:extLst>
              <a:ext uri="{FF2B5EF4-FFF2-40B4-BE49-F238E27FC236}">
                <a16:creationId xmlns:a16="http://schemas.microsoft.com/office/drawing/2014/main" id="{B6E54DF0-4C8D-4B87-9D56-FC05A287E7A8}"/>
              </a:ext>
            </a:extLst>
          </p:cNvPr>
          <p:cNvGrpSpPr/>
          <p:nvPr/>
        </p:nvGrpSpPr>
        <p:grpSpPr>
          <a:xfrm>
            <a:off x="301767" y="2621043"/>
            <a:ext cx="1005840" cy="822960"/>
            <a:chOff x="4181647" y="1049492"/>
            <a:chExt cx="1124712" cy="923544"/>
          </a:xfrm>
        </p:grpSpPr>
        <p:sp>
          <p:nvSpPr>
            <p:cNvPr id="82" name="Hexagon 81">
              <a:extLst>
                <a:ext uri="{FF2B5EF4-FFF2-40B4-BE49-F238E27FC236}">
                  <a16:creationId xmlns:a16="http://schemas.microsoft.com/office/drawing/2014/main" id="{1001F9A4-FF90-4B57-BA0D-19CEDB2B91F5}"/>
                </a:ext>
              </a:extLst>
            </p:cNvPr>
            <p:cNvSpPr/>
            <p:nvPr/>
          </p:nvSpPr>
          <p:spPr>
            <a:xfrm>
              <a:off x="4181647" y="1049492"/>
              <a:ext cx="1124712" cy="923544"/>
            </a:xfrm>
            <a:prstGeom prst="hexag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Hexagon 82">
              <a:extLst>
                <a:ext uri="{FF2B5EF4-FFF2-40B4-BE49-F238E27FC236}">
                  <a16:creationId xmlns:a16="http://schemas.microsoft.com/office/drawing/2014/main" id="{A9CE3489-593F-4B0C-B9D4-8672F9ACD6BF}"/>
                </a:ext>
              </a:extLst>
            </p:cNvPr>
            <p:cNvSpPr/>
            <p:nvPr/>
          </p:nvSpPr>
          <p:spPr>
            <a:xfrm>
              <a:off x="4250470" y="1099784"/>
              <a:ext cx="1005840" cy="82296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Hexagon 83">
              <a:extLst>
                <a:ext uri="{FF2B5EF4-FFF2-40B4-BE49-F238E27FC236}">
                  <a16:creationId xmlns:a16="http://schemas.microsoft.com/office/drawing/2014/main" id="{DF8A2BAC-911F-4061-881D-2C68109E8F37}"/>
                </a:ext>
              </a:extLst>
            </p:cNvPr>
            <p:cNvSpPr/>
            <p:nvPr/>
          </p:nvSpPr>
          <p:spPr>
            <a:xfrm>
              <a:off x="4286267" y="1143469"/>
              <a:ext cx="914400" cy="731521"/>
            </a:xfrm>
            <a:prstGeom prst="hexag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29019628-C89C-43DA-A592-B52ED5AED429}"/>
                </a:ext>
              </a:extLst>
            </p:cNvPr>
            <p:cNvSpPr txBox="1"/>
            <p:nvPr/>
          </p:nvSpPr>
          <p:spPr>
            <a:xfrm>
              <a:off x="4267389" y="1278396"/>
              <a:ext cx="966550" cy="483551"/>
            </a:xfrm>
            <a:prstGeom prst="rect">
              <a:avLst/>
            </a:prstGeom>
            <a:noFill/>
          </p:spPr>
          <p:txBody>
            <a:bodyPr wrap="square" rtlCol="0">
              <a:spAutoFit/>
            </a:bodyPr>
            <a:lstStyle/>
            <a:p>
              <a:pPr algn="ctr"/>
              <a:r>
                <a:rPr lang="en-US" sz="1100" b="1" dirty="0">
                  <a:cs typeface="Arial"/>
                </a:rPr>
                <a:t>Business Owner/PI</a:t>
              </a:r>
            </a:p>
          </p:txBody>
        </p:sp>
      </p:grpSp>
      <p:grpSp>
        <p:nvGrpSpPr>
          <p:cNvPr id="86" name="Group 85">
            <a:extLst>
              <a:ext uri="{FF2B5EF4-FFF2-40B4-BE49-F238E27FC236}">
                <a16:creationId xmlns:a16="http://schemas.microsoft.com/office/drawing/2014/main" id="{20BE8D98-2E20-46BC-BB6C-92F84FF4993C}"/>
              </a:ext>
            </a:extLst>
          </p:cNvPr>
          <p:cNvGrpSpPr/>
          <p:nvPr/>
        </p:nvGrpSpPr>
        <p:grpSpPr>
          <a:xfrm>
            <a:off x="4732333" y="3798636"/>
            <a:ext cx="1005840" cy="822960"/>
            <a:chOff x="5137320" y="1504597"/>
            <a:chExt cx="1124712" cy="923544"/>
          </a:xfrm>
        </p:grpSpPr>
        <p:sp>
          <p:nvSpPr>
            <p:cNvPr id="87" name="Hexagon 86">
              <a:extLst>
                <a:ext uri="{FF2B5EF4-FFF2-40B4-BE49-F238E27FC236}">
                  <a16:creationId xmlns:a16="http://schemas.microsoft.com/office/drawing/2014/main" id="{EBB92308-5143-4BBE-B33E-3AD9C853769F}"/>
                </a:ext>
              </a:extLst>
            </p:cNvPr>
            <p:cNvSpPr/>
            <p:nvPr/>
          </p:nvSpPr>
          <p:spPr>
            <a:xfrm>
              <a:off x="5137320" y="1504597"/>
              <a:ext cx="1124712" cy="923544"/>
            </a:xfrm>
            <a:prstGeom prst="hexagon">
              <a:avLst/>
            </a:prstGeom>
            <a:solidFill>
              <a:srgbClr val="1F5493"/>
            </a:solidFill>
            <a:ln>
              <a:solidFill>
                <a:srgbClr val="1F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Hexagon 87">
              <a:extLst>
                <a:ext uri="{FF2B5EF4-FFF2-40B4-BE49-F238E27FC236}">
                  <a16:creationId xmlns:a16="http://schemas.microsoft.com/office/drawing/2014/main" id="{2FE4B8D0-8DCF-4E62-AC7F-1D29317C7FB7}"/>
                </a:ext>
              </a:extLst>
            </p:cNvPr>
            <p:cNvSpPr/>
            <p:nvPr/>
          </p:nvSpPr>
          <p:spPr>
            <a:xfrm>
              <a:off x="5196756" y="1559857"/>
              <a:ext cx="1005840" cy="82296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Hexagon 88">
              <a:extLst>
                <a:ext uri="{FF2B5EF4-FFF2-40B4-BE49-F238E27FC236}">
                  <a16:creationId xmlns:a16="http://schemas.microsoft.com/office/drawing/2014/main" id="{1BD5BEF2-0938-4334-B357-B9A519386781}"/>
                </a:ext>
              </a:extLst>
            </p:cNvPr>
            <p:cNvSpPr/>
            <p:nvPr/>
          </p:nvSpPr>
          <p:spPr>
            <a:xfrm>
              <a:off x="5244017" y="1600650"/>
              <a:ext cx="914400" cy="731520"/>
            </a:xfrm>
            <a:prstGeom prst="hexagon">
              <a:avLst/>
            </a:prstGeom>
            <a:solidFill>
              <a:srgbClr val="1F5493"/>
            </a:solidFill>
            <a:ln>
              <a:solidFill>
                <a:srgbClr val="1F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7E4C22BD-323C-4A58-B04B-FE39F4FB985B}"/>
                </a:ext>
              </a:extLst>
            </p:cNvPr>
            <p:cNvSpPr txBox="1"/>
            <p:nvPr/>
          </p:nvSpPr>
          <p:spPr>
            <a:xfrm>
              <a:off x="5224337" y="1782810"/>
              <a:ext cx="966550" cy="483551"/>
            </a:xfrm>
            <a:prstGeom prst="rect">
              <a:avLst/>
            </a:prstGeom>
            <a:noFill/>
          </p:spPr>
          <p:txBody>
            <a:bodyPr wrap="square" rtlCol="0">
              <a:spAutoFit/>
            </a:bodyPr>
            <a:lstStyle/>
            <a:p>
              <a:pPr algn="ctr"/>
              <a:r>
                <a:rPr lang="en-US" sz="1100" b="1" dirty="0">
                  <a:solidFill>
                    <a:schemeClr val="bg1"/>
                  </a:solidFill>
                  <a:cs typeface="Arial"/>
                </a:rPr>
                <a:t>Local ISSO/</a:t>
              </a:r>
            </a:p>
            <a:p>
              <a:pPr algn="ctr"/>
              <a:r>
                <a:rPr lang="en-US" sz="1100" b="1" dirty="0">
                  <a:solidFill>
                    <a:schemeClr val="bg1"/>
                  </a:solidFill>
                  <a:cs typeface="Arial"/>
                </a:rPr>
                <a:t>ISSM</a:t>
              </a:r>
            </a:p>
          </p:txBody>
        </p:sp>
      </p:grpSp>
      <p:grpSp>
        <p:nvGrpSpPr>
          <p:cNvPr id="95" name="Group 94">
            <a:extLst>
              <a:ext uri="{FF2B5EF4-FFF2-40B4-BE49-F238E27FC236}">
                <a16:creationId xmlns:a16="http://schemas.microsoft.com/office/drawing/2014/main" id="{0757E812-D177-49F7-88E1-71C209EDBA6E}"/>
              </a:ext>
            </a:extLst>
          </p:cNvPr>
          <p:cNvGrpSpPr/>
          <p:nvPr/>
        </p:nvGrpSpPr>
        <p:grpSpPr>
          <a:xfrm>
            <a:off x="313897" y="5014198"/>
            <a:ext cx="1005840" cy="822960"/>
            <a:chOff x="6092993" y="1018996"/>
            <a:chExt cx="1124712" cy="923544"/>
          </a:xfrm>
        </p:grpSpPr>
        <p:sp>
          <p:nvSpPr>
            <p:cNvPr id="96" name="Hexagon 95">
              <a:extLst>
                <a:ext uri="{FF2B5EF4-FFF2-40B4-BE49-F238E27FC236}">
                  <a16:creationId xmlns:a16="http://schemas.microsoft.com/office/drawing/2014/main" id="{017DA7F1-9BEF-451D-A6E2-362EA9250407}"/>
                </a:ext>
              </a:extLst>
            </p:cNvPr>
            <p:cNvSpPr/>
            <p:nvPr/>
          </p:nvSpPr>
          <p:spPr>
            <a:xfrm>
              <a:off x="6092993" y="1018996"/>
              <a:ext cx="1124712" cy="923544"/>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a:extLst>
                <a:ext uri="{FF2B5EF4-FFF2-40B4-BE49-F238E27FC236}">
                  <a16:creationId xmlns:a16="http://schemas.microsoft.com/office/drawing/2014/main" id="{20484631-F94B-403E-9A24-F938EC78F524}"/>
                </a:ext>
              </a:extLst>
            </p:cNvPr>
            <p:cNvSpPr/>
            <p:nvPr/>
          </p:nvSpPr>
          <p:spPr>
            <a:xfrm>
              <a:off x="6150797" y="1064363"/>
              <a:ext cx="1005840" cy="82296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a:extLst>
                <a:ext uri="{FF2B5EF4-FFF2-40B4-BE49-F238E27FC236}">
                  <a16:creationId xmlns:a16="http://schemas.microsoft.com/office/drawing/2014/main" id="{82F57670-7A97-4BF7-840A-661B4AA8B8C6}"/>
                </a:ext>
              </a:extLst>
            </p:cNvPr>
            <p:cNvSpPr/>
            <p:nvPr/>
          </p:nvSpPr>
          <p:spPr>
            <a:xfrm>
              <a:off x="6196312" y="1104971"/>
              <a:ext cx="914400" cy="731521"/>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TextBox 98">
            <a:extLst>
              <a:ext uri="{FF2B5EF4-FFF2-40B4-BE49-F238E27FC236}">
                <a16:creationId xmlns:a16="http://schemas.microsoft.com/office/drawing/2014/main" id="{FD313B38-A4A4-48D2-9A7E-12581BFDA610}"/>
              </a:ext>
            </a:extLst>
          </p:cNvPr>
          <p:cNvSpPr txBox="1"/>
          <p:nvPr/>
        </p:nvSpPr>
        <p:spPr>
          <a:xfrm>
            <a:off x="176903" y="5122634"/>
            <a:ext cx="1271089" cy="600164"/>
          </a:xfrm>
          <a:prstGeom prst="rect">
            <a:avLst/>
          </a:prstGeom>
          <a:noFill/>
        </p:spPr>
        <p:txBody>
          <a:bodyPr wrap="square" rtlCol="0">
            <a:spAutoFit/>
          </a:bodyPr>
          <a:lstStyle/>
          <a:p>
            <a:pPr algn="ctr"/>
            <a:r>
              <a:rPr lang="en-US" sz="1100" b="1" dirty="0">
                <a:cs typeface="Arial"/>
              </a:rPr>
              <a:t>RSD Risk Management Team</a:t>
            </a:r>
          </a:p>
        </p:txBody>
      </p:sp>
      <p:grpSp>
        <p:nvGrpSpPr>
          <p:cNvPr id="100" name="Group 99">
            <a:extLst>
              <a:ext uri="{FF2B5EF4-FFF2-40B4-BE49-F238E27FC236}">
                <a16:creationId xmlns:a16="http://schemas.microsoft.com/office/drawing/2014/main" id="{57E77EA4-F2D4-4A55-B291-AE87FA19690B}"/>
              </a:ext>
            </a:extLst>
          </p:cNvPr>
          <p:cNvGrpSpPr/>
          <p:nvPr/>
        </p:nvGrpSpPr>
        <p:grpSpPr>
          <a:xfrm>
            <a:off x="4709767" y="5023023"/>
            <a:ext cx="1005840" cy="822960"/>
            <a:chOff x="7071182" y="1477714"/>
            <a:chExt cx="1133765" cy="923544"/>
          </a:xfrm>
        </p:grpSpPr>
        <p:sp>
          <p:nvSpPr>
            <p:cNvPr id="101" name="Hexagon 100">
              <a:extLst>
                <a:ext uri="{FF2B5EF4-FFF2-40B4-BE49-F238E27FC236}">
                  <a16:creationId xmlns:a16="http://schemas.microsoft.com/office/drawing/2014/main" id="{ECBC0A5C-DC37-4FBA-A549-60792788C070}"/>
                </a:ext>
              </a:extLst>
            </p:cNvPr>
            <p:cNvSpPr/>
            <p:nvPr/>
          </p:nvSpPr>
          <p:spPr>
            <a:xfrm>
              <a:off x="7071182" y="1477714"/>
              <a:ext cx="1124712" cy="923544"/>
            </a:xfrm>
            <a:prstGeom prst="hexagon">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Hexagon 101">
              <a:extLst>
                <a:ext uri="{FF2B5EF4-FFF2-40B4-BE49-F238E27FC236}">
                  <a16:creationId xmlns:a16="http://schemas.microsoft.com/office/drawing/2014/main" id="{AB944085-F6A6-411D-9FA0-2D47C4AF1F8D}"/>
                </a:ext>
              </a:extLst>
            </p:cNvPr>
            <p:cNvSpPr/>
            <p:nvPr/>
          </p:nvSpPr>
          <p:spPr>
            <a:xfrm>
              <a:off x="7128061" y="1529707"/>
              <a:ext cx="1005840" cy="82296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Hexagon 102">
              <a:extLst>
                <a:ext uri="{FF2B5EF4-FFF2-40B4-BE49-F238E27FC236}">
                  <a16:creationId xmlns:a16="http://schemas.microsoft.com/office/drawing/2014/main" id="{9FEA4150-0D84-4B11-8B25-0D5D928C9213}"/>
                </a:ext>
              </a:extLst>
            </p:cNvPr>
            <p:cNvSpPr/>
            <p:nvPr/>
          </p:nvSpPr>
          <p:spPr>
            <a:xfrm>
              <a:off x="7164707" y="1572580"/>
              <a:ext cx="914400" cy="731521"/>
            </a:xfrm>
            <a:prstGeom prst="hexagon">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57EE1399-219B-4677-94BC-C133E04142A4}"/>
                </a:ext>
              </a:extLst>
            </p:cNvPr>
            <p:cNvSpPr txBox="1"/>
            <p:nvPr/>
          </p:nvSpPr>
          <p:spPr>
            <a:xfrm>
              <a:off x="7088863" y="1691911"/>
              <a:ext cx="1116084" cy="483551"/>
            </a:xfrm>
            <a:prstGeom prst="rect">
              <a:avLst/>
            </a:prstGeom>
            <a:noFill/>
          </p:spPr>
          <p:txBody>
            <a:bodyPr wrap="square" rtlCol="0">
              <a:spAutoFit/>
            </a:bodyPr>
            <a:lstStyle/>
            <a:p>
              <a:pPr algn="ctr"/>
              <a:r>
                <a:rPr lang="en-US" sz="1100" b="1" dirty="0">
                  <a:solidFill>
                    <a:schemeClr val="bg1"/>
                  </a:solidFill>
                  <a:cs typeface="Arial"/>
                </a:rPr>
                <a:t>VA </a:t>
              </a:r>
            </a:p>
            <a:p>
              <a:pPr algn="ctr"/>
              <a:r>
                <a:rPr lang="en-US" sz="1100" b="1" dirty="0">
                  <a:solidFill>
                    <a:schemeClr val="bg1"/>
                  </a:solidFill>
                  <a:cs typeface="Arial"/>
                </a:rPr>
                <a:t>AODR/AO</a:t>
              </a:r>
            </a:p>
          </p:txBody>
        </p:sp>
      </p:grpSp>
      <p:sp>
        <p:nvSpPr>
          <p:cNvPr id="16" name="Rectangle 15">
            <a:extLst>
              <a:ext uri="{FF2B5EF4-FFF2-40B4-BE49-F238E27FC236}">
                <a16:creationId xmlns:a16="http://schemas.microsoft.com/office/drawing/2014/main" id="{8DB547CC-EDDA-4152-88D9-3E233953FDE5}"/>
              </a:ext>
            </a:extLst>
          </p:cNvPr>
          <p:cNvSpPr/>
          <p:nvPr/>
        </p:nvSpPr>
        <p:spPr>
          <a:xfrm>
            <a:off x="1451075" y="3635083"/>
            <a:ext cx="3336170" cy="215444"/>
          </a:xfrm>
          <a:prstGeom prst="rect">
            <a:avLst/>
          </a:prstGeom>
        </p:spPr>
        <p:txBody>
          <a:bodyPr wrap="none">
            <a:spAutoFit/>
          </a:bodyPr>
          <a:lstStyle/>
          <a:p>
            <a:pPr marL="0" lvl="1"/>
            <a:r>
              <a:rPr lang="en-US" sz="800" b="1" dirty="0">
                <a:cs typeface="Arial"/>
              </a:rPr>
              <a:t>Note</a:t>
            </a:r>
            <a:r>
              <a:rPr lang="en-US" sz="800" dirty="0">
                <a:cs typeface="Arial"/>
              </a:rPr>
              <a:t>: Business Owner </a:t>
            </a:r>
            <a:r>
              <a:rPr lang="en-US" sz="800" dirty="0">
                <a:cs typeface="Arial"/>
                <a:sym typeface="Wingdings" panose="05000000000000000000" pitchFamily="2" charset="2"/>
              </a:rPr>
              <a:t> PI,</a:t>
            </a:r>
            <a:r>
              <a:rPr lang="en-US" sz="800" dirty="0">
                <a:cs typeface="Arial"/>
              </a:rPr>
              <a:t> ACOS/R, Lab Manager Research, Designee, etc.</a:t>
            </a:r>
          </a:p>
        </p:txBody>
      </p:sp>
      <p:sp>
        <p:nvSpPr>
          <p:cNvPr id="91" name="Slide Number Placeholder 5">
            <a:extLst>
              <a:ext uri="{FF2B5EF4-FFF2-40B4-BE49-F238E27FC236}">
                <a16:creationId xmlns:a16="http://schemas.microsoft.com/office/drawing/2014/main" id="{0D080CD6-EEF0-4354-AC30-14E1E86BE59C}"/>
              </a:ext>
            </a:extLst>
          </p:cNvPr>
          <p:cNvSpPr txBox="1">
            <a:spLocks/>
          </p:cNvSpPr>
          <p:nvPr/>
        </p:nvSpPr>
        <p:spPr>
          <a:xfrm>
            <a:off x="6457950" y="6028289"/>
            <a:ext cx="2057400" cy="365125"/>
          </a:xfrm>
          <a:prstGeom prst="rect">
            <a:avLst/>
          </a:prstGeom>
        </p:spPr>
        <p:txBody>
          <a:bodyPr vert="horz" lIns="91440" tIns="45720" rIns="91440" bIns="45720" rtlCol="0" anchor="ctr"/>
          <a:lstStyle>
            <a:defPPr>
              <a:defRPr lang="en-US"/>
            </a:defPPr>
            <a:lvl1pPr marR="0" lvl="0" indent="0" algn="r" fontAlgn="auto">
              <a:lnSpc>
                <a:spcPct val="100000"/>
              </a:lnSpc>
              <a:spcBef>
                <a:spcPts val="0"/>
              </a:spcBef>
              <a:spcAft>
                <a:spcPts val="0"/>
              </a:spcAft>
              <a:buClrTx/>
              <a:buSzTx/>
              <a:buFontTx/>
              <a:buNone/>
              <a:tabLst/>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6</a:t>
            </a:fld>
            <a:endParaRPr lang="en-US" dirty="0"/>
          </a:p>
        </p:txBody>
      </p:sp>
      <p:grpSp>
        <p:nvGrpSpPr>
          <p:cNvPr id="2" name="Group 1">
            <a:extLst>
              <a:ext uri="{FF2B5EF4-FFF2-40B4-BE49-F238E27FC236}">
                <a16:creationId xmlns:a16="http://schemas.microsoft.com/office/drawing/2014/main" id="{5C20726F-2EEE-40B6-88EF-74E7C5D42DF9}"/>
              </a:ext>
            </a:extLst>
          </p:cNvPr>
          <p:cNvGrpSpPr/>
          <p:nvPr/>
        </p:nvGrpSpPr>
        <p:grpSpPr>
          <a:xfrm>
            <a:off x="2293561" y="884198"/>
            <a:ext cx="5911393" cy="1409145"/>
            <a:chOff x="1371143" y="572773"/>
            <a:chExt cx="5911393" cy="1409145"/>
          </a:xfrm>
        </p:grpSpPr>
        <p:grpSp>
          <p:nvGrpSpPr>
            <p:cNvPr id="92" name="Group 91">
              <a:extLst>
                <a:ext uri="{FF2B5EF4-FFF2-40B4-BE49-F238E27FC236}">
                  <a16:creationId xmlns:a16="http://schemas.microsoft.com/office/drawing/2014/main" id="{B9866BA4-52FD-4EAC-A216-B173DF1E4E1F}"/>
                </a:ext>
              </a:extLst>
            </p:cNvPr>
            <p:cNvGrpSpPr/>
            <p:nvPr/>
          </p:nvGrpSpPr>
          <p:grpSpPr>
            <a:xfrm>
              <a:off x="5170582" y="572773"/>
              <a:ext cx="1124712" cy="923544"/>
              <a:chOff x="6092993" y="1018996"/>
              <a:chExt cx="1124712" cy="923544"/>
            </a:xfrm>
          </p:grpSpPr>
          <p:sp>
            <p:nvSpPr>
              <p:cNvPr id="94" name="Hexagon 93">
                <a:extLst>
                  <a:ext uri="{FF2B5EF4-FFF2-40B4-BE49-F238E27FC236}">
                    <a16:creationId xmlns:a16="http://schemas.microsoft.com/office/drawing/2014/main" id="{43D8A316-7E98-4599-92B3-E9BC50414F6D}"/>
                  </a:ext>
                </a:extLst>
              </p:cNvPr>
              <p:cNvSpPr/>
              <p:nvPr/>
            </p:nvSpPr>
            <p:spPr>
              <a:xfrm>
                <a:off x="6092993" y="1018996"/>
                <a:ext cx="1124712" cy="923544"/>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Hexagon 104">
                <a:extLst>
                  <a:ext uri="{FF2B5EF4-FFF2-40B4-BE49-F238E27FC236}">
                    <a16:creationId xmlns:a16="http://schemas.microsoft.com/office/drawing/2014/main" id="{EC3D0FC3-0839-45A7-999C-739D3899668C}"/>
                  </a:ext>
                </a:extLst>
              </p:cNvPr>
              <p:cNvSpPr/>
              <p:nvPr/>
            </p:nvSpPr>
            <p:spPr>
              <a:xfrm>
                <a:off x="6150797" y="1064363"/>
                <a:ext cx="1005840" cy="82296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Hexagon 105">
                <a:extLst>
                  <a:ext uri="{FF2B5EF4-FFF2-40B4-BE49-F238E27FC236}">
                    <a16:creationId xmlns:a16="http://schemas.microsoft.com/office/drawing/2014/main" id="{9BB06ABE-570C-4536-BCE9-787AD5FFB298}"/>
                  </a:ext>
                </a:extLst>
              </p:cNvPr>
              <p:cNvSpPr/>
              <p:nvPr/>
            </p:nvSpPr>
            <p:spPr>
              <a:xfrm>
                <a:off x="6189211" y="1104971"/>
                <a:ext cx="914400" cy="731520"/>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 name="Group 106">
              <a:extLst>
                <a:ext uri="{FF2B5EF4-FFF2-40B4-BE49-F238E27FC236}">
                  <a16:creationId xmlns:a16="http://schemas.microsoft.com/office/drawing/2014/main" id="{13E91DA9-9E68-4186-A75B-A05A28E26312}"/>
                </a:ext>
              </a:extLst>
            </p:cNvPr>
            <p:cNvGrpSpPr/>
            <p:nvPr/>
          </p:nvGrpSpPr>
          <p:grpSpPr>
            <a:xfrm>
              <a:off x="3282232" y="573957"/>
              <a:ext cx="1123189" cy="925036"/>
              <a:chOff x="2273347" y="1042079"/>
              <a:chExt cx="1123189" cy="925036"/>
            </a:xfrm>
          </p:grpSpPr>
          <p:sp>
            <p:nvSpPr>
              <p:cNvPr id="108" name="Hexagon 107">
                <a:extLst>
                  <a:ext uri="{FF2B5EF4-FFF2-40B4-BE49-F238E27FC236}">
                    <a16:creationId xmlns:a16="http://schemas.microsoft.com/office/drawing/2014/main" id="{ACFC70ED-59C6-4809-9AD2-F25B598E27F4}"/>
                  </a:ext>
                </a:extLst>
              </p:cNvPr>
              <p:cNvSpPr/>
              <p:nvPr/>
            </p:nvSpPr>
            <p:spPr>
              <a:xfrm>
                <a:off x="2273347" y="1042079"/>
                <a:ext cx="1123189" cy="925036"/>
              </a:xfrm>
              <a:prstGeom prst="hexagon">
                <a:avLst/>
              </a:prstGeom>
              <a:solidFill>
                <a:srgbClr val="898A8A"/>
              </a:solidFill>
              <a:ln>
                <a:solidFill>
                  <a:srgbClr val="898A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Hexagon 108">
                <a:extLst>
                  <a:ext uri="{FF2B5EF4-FFF2-40B4-BE49-F238E27FC236}">
                    <a16:creationId xmlns:a16="http://schemas.microsoft.com/office/drawing/2014/main" id="{90A6A057-527A-4139-A49B-B0F9DAD2673A}"/>
                  </a:ext>
                </a:extLst>
              </p:cNvPr>
              <p:cNvSpPr/>
              <p:nvPr/>
            </p:nvSpPr>
            <p:spPr>
              <a:xfrm>
                <a:off x="2332021" y="1093117"/>
                <a:ext cx="1005840" cy="82296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Hexagon 109">
                <a:extLst>
                  <a:ext uri="{FF2B5EF4-FFF2-40B4-BE49-F238E27FC236}">
                    <a16:creationId xmlns:a16="http://schemas.microsoft.com/office/drawing/2014/main" id="{477FD416-FF83-456C-8127-5994010F1803}"/>
                  </a:ext>
                </a:extLst>
              </p:cNvPr>
              <p:cNvSpPr/>
              <p:nvPr/>
            </p:nvSpPr>
            <p:spPr>
              <a:xfrm>
                <a:off x="2377741" y="1136667"/>
                <a:ext cx="914400" cy="731520"/>
              </a:xfrm>
              <a:prstGeom prst="hexagon">
                <a:avLst/>
              </a:prstGeom>
              <a:solidFill>
                <a:srgbClr val="898A8A"/>
              </a:solidFill>
              <a:ln>
                <a:solidFill>
                  <a:srgbClr val="898A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277002C4-5F3D-41BD-B769-3CDEA870BE72}"/>
                  </a:ext>
                </a:extLst>
              </p:cNvPr>
              <p:cNvSpPr txBox="1"/>
              <p:nvPr/>
            </p:nvSpPr>
            <p:spPr>
              <a:xfrm>
                <a:off x="2342014" y="1237775"/>
                <a:ext cx="966550" cy="461665"/>
              </a:xfrm>
              <a:prstGeom prst="rect">
                <a:avLst/>
              </a:prstGeom>
              <a:noFill/>
            </p:spPr>
            <p:txBody>
              <a:bodyPr wrap="square" rtlCol="0">
                <a:spAutoFit/>
              </a:bodyPr>
              <a:lstStyle/>
              <a:p>
                <a:pPr algn="ctr"/>
                <a:r>
                  <a:rPr lang="en-US" sz="1200" b="1" dirty="0">
                    <a:cs typeface="Arial"/>
                  </a:rPr>
                  <a:t>Area IT Manager</a:t>
                </a:r>
              </a:p>
            </p:txBody>
          </p:sp>
        </p:grpSp>
        <p:grpSp>
          <p:nvGrpSpPr>
            <p:cNvPr id="112" name="Group 111">
              <a:extLst>
                <a:ext uri="{FF2B5EF4-FFF2-40B4-BE49-F238E27FC236}">
                  <a16:creationId xmlns:a16="http://schemas.microsoft.com/office/drawing/2014/main" id="{9F66C11D-E103-4F55-8E20-EE2352E0086B}"/>
                </a:ext>
              </a:extLst>
            </p:cNvPr>
            <p:cNvGrpSpPr/>
            <p:nvPr/>
          </p:nvGrpSpPr>
          <p:grpSpPr>
            <a:xfrm>
              <a:off x="1371143" y="582846"/>
              <a:ext cx="1124712" cy="923544"/>
              <a:chOff x="4181647" y="1049492"/>
              <a:chExt cx="1124712" cy="923544"/>
            </a:xfrm>
          </p:grpSpPr>
          <p:sp>
            <p:nvSpPr>
              <p:cNvPr id="113" name="Hexagon 112">
                <a:extLst>
                  <a:ext uri="{FF2B5EF4-FFF2-40B4-BE49-F238E27FC236}">
                    <a16:creationId xmlns:a16="http://schemas.microsoft.com/office/drawing/2014/main" id="{FF07C12B-AFDB-4501-B4D7-ECA414D0EAE1}"/>
                  </a:ext>
                </a:extLst>
              </p:cNvPr>
              <p:cNvSpPr/>
              <p:nvPr/>
            </p:nvSpPr>
            <p:spPr>
              <a:xfrm>
                <a:off x="4181647" y="1049492"/>
                <a:ext cx="1124712" cy="923544"/>
              </a:xfrm>
              <a:prstGeom prst="hexag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Hexagon 113">
                <a:extLst>
                  <a:ext uri="{FF2B5EF4-FFF2-40B4-BE49-F238E27FC236}">
                    <a16:creationId xmlns:a16="http://schemas.microsoft.com/office/drawing/2014/main" id="{BA07D3F0-6140-44B9-9070-46BCD868D8A2}"/>
                  </a:ext>
                </a:extLst>
              </p:cNvPr>
              <p:cNvSpPr/>
              <p:nvPr/>
            </p:nvSpPr>
            <p:spPr>
              <a:xfrm>
                <a:off x="4250470" y="1099784"/>
                <a:ext cx="1005840" cy="82296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Hexagon 114">
                <a:extLst>
                  <a:ext uri="{FF2B5EF4-FFF2-40B4-BE49-F238E27FC236}">
                    <a16:creationId xmlns:a16="http://schemas.microsoft.com/office/drawing/2014/main" id="{3A36D5AC-5971-4066-8935-2457776D69D3}"/>
                  </a:ext>
                </a:extLst>
              </p:cNvPr>
              <p:cNvSpPr/>
              <p:nvPr/>
            </p:nvSpPr>
            <p:spPr>
              <a:xfrm>
                <a:off x="4296918" y="1143469"/>
                <a:ext cx="914400" cy="731520"/>
              </a:xfrm>
              <a:prstGeom prst="hexag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4F834BC2-B586-414D-AF57-C754D779D88A}"/>
                  </a:ext>
                </a:extLst>
              </p:cNvPr>
              <p:cNvSpPr txBox="1"/>
              <p:nvPr/>
            </p:nvSpPr>
            <p:spPr>
              <a:xfrm>
                <a:off x="4267389" y="1278396"/>
                <a:ext cx="966550" cy="461665"/>
              </a:xfrm>
              <a:prstGeom prst="rect">
                <a:avLst/>
              </a:prstGeom>
              <a:noFill/>
            </p:spPr>
            <p:txBody>
              <a:bodyPr wrap="square" rtlCol="0">
                <a:spAutoFit/>
              </a:bodyPr>
              <a:lstStyle/>
              <a:p>
                <a:pPr algn="ctr"/>
                <a:r>
                  <a:rPr lang="en-US" sz="1200" b="1" dirty="0">
                    <a:cs typeface="Arial"/>
                  </a:rPr>
                  <a:t>Business Owner/PI</a:t>
                </a:r>
              </a:p>
            </p:txBody>
          </p:sp>
        </p:grpSp>
        <p:grpSp>
          <p:nvGrpSpPr>
            <p:cNvPr id="117" name="Group 116">
              <a:extLst>
                <a:ext uri="{FF2B5EF4-FFF2-40B4-BE49-F238E27FC236}">
                  <a16:creationId xmlns:a16="http://schemas.microsoft.com/office/drawing/2014/main" id="{AE735E33-CD74-48BB-BABE-60D7D08513C5}"/>
                </a:ext>
              </a:extLst>
            </p:cNvPr>
            <p:cNvGrpSpPr/>
            <p:nvPr/>
          </p:nvGrpSpPr>
          <p:grpSpPr>
            <a:xfrm>
              <a:off x="2335523" y="1055698"/>
              <a:ext cx="1124712" cy="923544"/>
              <a:chOff x="3227497" y="1511264"/>
              <a:chExt cx="1124712" cy="923544"/>
            </a:xfrm>
          </p:grpSpPr>
          <p:sp>
            <p:nvSpPr>
              <p:cNvPr id="118" name="Hexagon 117">
                <a:extLst>
                  <a:ext uri="{FF2B5EF4-FFF2-40B4-BE49-F238E27FC236}">
                    <a16:creationId xmlns:a16="http://schemas.microsoft.com/office/drawing/2014/main" id="{06D939FA-67A8-41F3-9E67-E6F7BE5D4804}"/>
                  </a:ext>
                </a:extLst>
              </p:cNvPr>
              <p:cNvSpPr/>
              <p:nvPr/>
            </p:nvSpPr>
            <p:spPr>
              <a:xfrm>
                <a:off x="3227497" y="1511264"/>
                <a:ext cx="1124712" cy="923544"/>
              </a:xfrm>
              <a:prstGeom prst="hexagon">
                <a:avLst/>
              </a:prstGeom>
              <a:solidFill>
                <a:srgbClr val="1755C4"/>
              </a:solidFill>
              <a:ln>
                <a:solidFill>
                  <a:srgbClr val="175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Hexagon 118">
                <a:extLst>
                  <a:ext uri="{FF2B5EF4-FFF2-40B4-BE49-F238E27FC236}">
                    <a16:creationId xmlns:a16="http://schemas.microsoft.com/office/drawing/2014/main" id="{8A40042A-CD6C-470F-AD12-963BE715771C}"/>
                  </a:ext>
                </a:extLst>
              </p:cNvPr>
              <p:cNvSpPr/>
              <p:nvPr/>
            </p:nvSpPr>
            <p:spPr>
              <a:xfrm>
                <a:off x="3298191" y="1559395"/>
                <a:ext cx="1005840" cy="82296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Hexagon 119">
                <a:extLst>
                  <a:ext uri="{FF2B5EF4-FFF2-40B4-BE49-F238E27FC236}">
                    <a16:creationId xmlns:a16="http://schemas.microsoft.com/office/drawing/2014/main" id="{FBE95816-B77C-4F73-B68A-23CB6D98B864}"/>
                  </a:ext>
                </a:extLst>
              </p:cNvPr>
              <p:cNvSpPr/>
              <p:nvPr/>
            </p:nvSpPr>
            <p:spPr>
              <a:xfrm>
                <a:off x="3336291" y="1597294"/>
                <a:ext cx="914400" cy="731520"/>
              </a:xfrm>
              <a:prstGeom prst="hexagon">
                <a:avLst/>
              </a:prstGeom>
              <a:solidFill>
                <a:srgbClr val="1755C4"/>
              </a:solidFill>
              <a:ln>
                <a:solidFill>
                  <a:srgbClr val="175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47ED893F-B525-479E-A17A-70DC617E7DC8}"/>
                  </a:ext>
                </a:extLst>
              </p:cNvPr>
              <p:cNvSpPr txBox="1"/>
              <p:nvPr/>
            </p:nvSpPr>
            <p:spPr>
              <a:xfrm>
                <a:off x="3414208" y="1738623"/>
                <a:ext cx="767682" cy="461665"/>
              </a:xfrm>
              <a:prstGeom prst="rect">
                <a:avLst/>
              </a:prstGeom>
              <a:noFill/>
            </p:spPr>
            <p:txBody>
              <a:bodyPr wrap="square" rtlCol="0">
                <a:spAutoFit/>
              </a:bodyPr>
              <a:lstStyle/>
              <a:p>
                <a:pPr algn="ctr"/>
                <a:r>
                  <a:rPr lang="en-US" sz="1200" b="1" dirty="0">
                    <a:solidFill>
                      <a:schemeClr val="bg1"/>
                    </a:solidFill>
                    <a:cs typeface="Arial"/>
                  </a:rPr>
                  <a:t>Device Vendor</a:t>
                </a:r>
              </a:p>
            </p:txBody>
          </p:sp>
        </p:grpSp>
        <p:grpSp>
          <p:nvGrpSpPr>
            <p:cNvPr id="122" name="Group 121">
              <a:extLst>
                <a:ext uri="{FF2B5EF4-FFF2-40B4-BE49-F238E27FC236}">
                  <a16:creationId xmlns:a16="http://schemas.microsoft.com/office/drawing/2014/main" id="{512BCD12-6810-40DE-974A-996255347DF4}"/>
                </a:ext>
              </a:extLst>
            </p:cNvPr>
            <p:cNvGrpSpPr/>
            <p:nvPr/>
          </p:nvGrpSpPr>
          <p:grpSpPr>
            <a:xfrm>
              <a:off x="4228161" y="1058374"/>
              <a:ext cx="1124712" cy="923544"/>
              <a:chOff x="5137320" y="1504597"/>
              <a:chExt cx="1124712" cy="923544"/>
            </a:xfrm>
          </p:grpSpPr>
          <p:sp>
            <p:nvSpPr>
              <p:cNvPr id="123" name="Hexagon 122">
                <a:extLst>
                  <a:ext uri="{FF2B5EF4-FFF2-40B4-BE49-F238E27FC236}">
                    <a16:creationId xmlns:a16="http://schemas.microsoft.com/office/drawing/2014/main" id="{A73B89B9-C306-4544-9415-392DD4BA6C41}"/>
                  </a:ext>
                </a:extLst>
              </p:cNvPr>
              <p:cNvSpPr/>
              <p:nvPr/>
            </p:nvSpPr>
            <p:spPr>
              <a:xfrm>
                <a:off x="5137320" y="1504597"/>
                <a:ext cx="1124712" cy="923544"/>
              </a:xfrm>
              <a:prstGeom prst="hexagon">
                <a:avLst/>
              </a:prstGeom>
              <a:solidFill>
                <a:srgbClr val="1F5493"/>
              </a:solidFill>
              <a:ln>
                <a:solidFill>
                  <a:srgbClr val="1F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Hexagon 123">
                <a:extLst>
                  <a:ext uri="{FF2B5EF4-FFF2-40B4-BE49-F238E27FC236}">
                    <a16:creationId xmlns:a16="http://schemas.microsoft.com/office/drawing/2014/main" id="{179A6287-EAB7-4DC8-8751-A4ED4D65B7E9}"/>
                  </a:ext>
                </a:extLst>
              </p:cNvPr>
              <p:cNvSpPr/>
              <p:nvPr/>
            </p:nvSpPr>
            <p:spPr>
              <a:xfrm>
                <a:off x="5196756" y="1559857"/>
                <a:ext cx="1005840" cy="82296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Hexagon 124">
                <a:extLst>
                  <a:ext uri="{FF2B5EF4-FFF2-40B4-BE49-F238E27FC236}">
                    <a16:creationId xmlns:a16="http://schemas.microsoft.com/office/drawing/2014/main" id="{68BCF54A-73AD-493B-A6A2-A331600F440D}"/>
                  </a:ext>
                </a:extLst>
              </p:cNvPr>
              <p:cNvSpPr/>
              <p:nvPr/>
            </p:nvSpPr>
            <p:spPr>
              <a:xfrm>
                <a:off x="5244017" y="1600650"/>
                <a:ext cx="914400" cy="731520"/>
              </a:xfrm>
              <a:prstGeom prst="hexagon">
                <a:avLst/>
              </a:prstGeom>
              <a:solidFill>
                <a:srgbClr val="1F5493"/>
              </a:solidFill>
              <a:ln>
                <a:solidFill>
                  <a:srgbClr val="1F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Box 125">
                <a:extLst>
                  <a:ext uri="{FF2B5EF4-FFF2-40B4-BE49-F238E27FC236}">
                    <a16:creationId xmlns:a16="http://schemas.microsoft.com/office/drawing/2014/main" id="{36BB9686-405A-40D8-9E03-4AF74C7D0723}"/>
                  </a:ext>
                </a:extLst>
              </p:cNvPr>
              <p:cNvSpPr txBox="1"/>
              <p:nvPr/>
            </p:nvSpPr>
            <p:spPr>
              <a:xfrm>
                <a:off x="5224337" y="1782811"/>
                <a:ext cx="966550" cy="461665"/>
              </a:xfrm>
              <a:prstGeom prst="rect">
                <a:avLst/>
              </a:prstGeom>
              <a:noFill/>
            </p:spPr>
            <p:txBody>
              <a:bodyPr wrap="square" rtlCol="0">
                <a:spAutoFit/>
              </a:bodyPr>
              <a:lstStyle/>
              <a:p>
                <a:pPr algn="ctr"/>
                <a:r>
                  <a:rPr lang="en-US" sz="1200" b="1" dirty="0">
                    <a:solidFill>
                      <a:schemeClr val="bg1"/>
                    </a:solidFill>
                    <a:cs typeface="Arial"/>
                  </a:rPr>
                  <a:t>Local ISSO/</a:t>
                </a:r>
              </a:p>
              <a:p>
                <a:pPr algn="ctr"/>
                <a:r>
                  <a:rPr lang="en-US" sz="1200" b="1" dirty="0">
                    <a:solidFill>
                      <a:schemeClr val="bg1"/>
                    </a:solidFill>
                    <a:cs typeface="Arial"/>
                  </a:rPr>
                  <a:t>ISSM</a:t>
                </a:r>
              </a:p>
            </p:txBody>
          </p:sp>
        </p:grpSp>
        <p:sp>
          <p:nvSpPr>
            <p:cNvPr id="127" name="TextBox 126">
              <a:extLst>
                <a:ext uri="{FF2B5EF4-FFF2-40B4-BE49-F238E27FC236}">
                  <a16:creationId xmlns:a16="http://schemas.microsoft.com/office/drawing/2014/main" id="{D440CC1B-2F0F-495A-B389-1C3BB9A4ADA9}"/>
                </a:ext>
              </a:extLst>
            </p:cNvPr>
            <p:cNvSpPr txBox="1"/>
            <p:nvPr/>
          </p:nvSpPr>
          <p:spPr>
            <a:xfrm>
              <a:off x="5090738" y="697246"/>
              <a:ext cx="1271089" cy="646331"/>
            </a:xfrm>
            <a:prstGeom prst="rect">
              <a:avLst/>
            </a:prstGeom>
            <a:noFill/>
            <a:ln>
              <a:noFill/>
            </a:ln>
          </p:spPr>
          <p:txBody>
            <a:bodyPr wrap="square" rtlCol="0">
              <a:spAutoFit/>
            </a:bodyPr>
            <a:lstStyle/>
            <a:p>
              <a:pPr algn="ctr"/>
              <a:r>
                <a:rPr lang="en-US" sz="1200" b="1" dirty="0">
                  <a:cs typeface="Arial"/>
                </a:rPr>
                <a:t>RSD Risk Management Team</a:t>
              </a:r>
            </a:p>
          </p:txBody>
        </p:sp>
        <p:grpSp>
          <p:nvGrpSpPr>
            <p:cNvPr id="128" name="Group 127">
              <a:extLst>
                <a:ext uri="{FF2B5EF4-FFF2-40B4-BE49-F238E27FC236}">
                  <a16:creationId xmlns:a16="http://schemas.microsoft.com/office/drawing/2014/main" id="{B2844E18-984E-4861-90EE-97AA88552EED}"/>
                </a:ext>
              </a:extLst>
            </p:cNvPr>
            <p:cNvGrpSpPr/>
            <p:nvPr/>
          </p:nvGrpSpPr>
          <p:grpSpPr>
            <a:xfrm>
              <a:off x="6148771" y="1031491"/>
              <a:ext cx="1133765" cy="923544"/>
              <a:chOff x="7071182" y="1477714"/>
              <a:chExt cx="1133765" cy="923544"/>
            </a:xfrm>
          </p:grpSpPr>
          <p:sp>
            <p:nvSpPr>
              <p:cNvPr id="129" name="Hexagon 128">
                <a:extLst>
                  <a:ext uri="{FF2B5EF4-FFF2-40B4-BE49-F238E27FC236}">
                    <a16:creationId xmlns:a16="http://schemas.microsoft.com/office/drawing/2014/main" id="{19864618-1B14-47B9-870B-E009056C7B5F}"/>
                  </a:ext>
                </a:extLst>
              </p:cNvPr>
              <p:cNvSpPr/>
              <p:nvPr/>
            </p:nvSpPr>
            <p:spPr>
              <a:xfrm>
                <a:off x="7071182" y="1477714"/>
                <a:ext cx="1124712" cy="923544"/>
              </a:xfrm>
              <a:prstGeom prst="hexagon">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Hexagon 129">
                <a:extLst>
                  <a:ext uri="{FF2B5EF4-FFF2-40B4-BE49-F238E27FC236}">
                    <a16:creationId xmlns:a16="http://schemas.microsoft.com/office/drawing/2014/main" id="{A341A0FC-09E2-4D8D-BAC2-CFFCF0B903A9}"/>
                  </a:ext>
                </a:extLst>
              </p:cNvPr>
              <p:cNvSpPr/>
              <p:nvPr/>
            </p:nvSpPr>
            <p:spPr>
              <a:xfrm>
                <a:off x="7128061" y="1529707"/>
                <a:ext cx="1005840" cy="82296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Hexagon 130">
                <a:extLst>
                  <a:ext uri="{FF2B5EF4-FFF2-40B4-BE49-F238E27FC236}">
                    <a16:creationId xmlns:a16="http://schemas.microsoft.com/office/drawing/2014/main" id="{FBAA683C-6A87-472F-AAF4-BD72421717DE}"/>
                  </a:ext>
                </a:extLst>
              </p:cNvPr>
              <p:cNvSpPr/>
              <p:nvPr/>
            </p:nvSpPr>
            <p:spPr>
              <a:xfrm>
                <a:off x="7166392" y="1572580"/>
                <a:ext cx="914400" cy="731520"/>
              </a:xfrm>
              <a:prstGeom prst="hexagon">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D6E4502F-D500-4B79-87D6-97B5EBFD6B48}"/>
                  </a:ext>
                </a:extLst>
              </p:cNvPr>
              <p:cNvSpPr txBox="1"/>
              <p:nvPr/>
            </p:nvSpPr>
            <p:spPr>
              <a:xfrm>
                <a:off x="7088863" y="1691911"/>
                <a:ext cx="1116084" cy="461665"/>
              </a:xfrm>
              <a:prstGeom prst="rect">
                <a:avLst/>
              </a:prstGeom>
              <a:noFill/>
            </p:spPr>
            <p:txBody>
              <a:bodyPr wrap="square" rtlCol="0">
                <a:spAutoFit/>
              </a:bodyPr>
              <a:lstStyle/>
              <a:p>
                <a:pPr algn="ctr"/>
                <a:r>
                  <a:rPr lang="en-US" sz="1200" b="1" dirty="0">
                    <a:solidFill>
                      <a:schemeClr val="bg1"/>
                    </a:solidFill>
                    <a:cs typeface="Arial"/>
                  </a:rPr>
                  <a:t>VA </a:t>
                </a:r>
              </a:p>
              <a:p>
                <a:pPr algn="ctr"/>
                <a:r>
                  <a:rPr lang="en-US" sz="1200" b="1" dirty="0">
                    <a:solidFill>
                      <a:schemeClr val="bg1"/>
                    </a:solidFill>
                    <a:cs typeface="Arial"/>
                  </a:rPr>
                  <a:t>AODR/AO</a:t>
                </a:r>
              </a:p>
            </p:txBody>
          </p:sp>
        </p:grpSp>
      </p:grpSp>
    </p:spTree>
    <p:extLst>
      <p:ext uri="{BB962C8B-B14F-4D97-AF65-F5344CB8AC3E}">
        <p14:creationId xmlns:p14="http://schemas.microsoft.com/office/powerpoint/2010/main" val="138273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4">
            <a:extLst>
              <a:ext uri="{FF2B5EF4-FFF2-40B4-BE49-F238E27FC236}">
                <a16:creationId xmlns:a16="http://schemas.microsoft.com/office/drawing/2014/main" id="{34325C98-1762-47F6-ADC4-580AF3925A56}"/>
              </a:ext>
            </a:extLst>
          </p:cNvPr>
          <p:cNvSpPr txBox="1">
            <a:spLocks/>
          </p:cNvSpPr>
          <p:nvPr/>
        </p:nvSpPr>
        <p:spPr>
          <a:xfrm>
            <a:off x="6145618" y="4092067"/>
            <a:ext cx="2327200" cy="2077330"/>
          </a:xfrm>
          <a:prstGeom prst="rect">
            <a:avLst/>
          </a:prstGeom>
          <a:solidFill>
            <a:schemeClr val="accent4">
              <a:lumMod val="40000"/>
              <a:lumOff val="60000"/>
            </a:schemeClr>
          </a:solidFill>
          <a:ln>
            <a:noFill/>
          </a:ln>
        </p:spPr>
        <p:txBody>
          <a:bodyPr vert="horz" lIns="91440" tIns="0" rIns="9144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91440" algn="ctr">
              <a:buNone/>
            </a:pPr>
            <a:r>
              <a:rPr lang="en-US" sz="1400" dirty="0"/>
              <a:t>Business Owner/PI facilitating the  interview/discovery call with the vendor when requested by RSD. The Business Owner/PI coordinates with vendor and local facility IT and/or ISSO</a:t>
            </a:r>
            <a:r>
              <a:rPr lang="en-US" sz="1400" b="1" dirty="0">
                <a:solidFill>
                  <a:srgbClr val="FF0000"/>
                </a:solidFill>
              </a:rPr>
              <a:t> </a:t>
            </a:r>
            <a:r>
              <a:rPr lang="en-US" sz="1400" dirty="0"/>
              <a:t>staff.</a:t>
            </a:r>
          </a:p>
        </p:txBody>
      </p:sp>
      <p:sp>
        <p:nvSpPr>
          <p:cNvPr id="3" name="Rectangle 2">
            <a:extLst>
              <a:ext uri="{FF2B5EF4-FFF2-40B4-BE49-F238E27FC236}">
                <a16:creationId xmlns:a16="http://schemas.microsoft.com/office/drawing/2014/main" id="{DAEB5BF3-C404-4AB6-88E4-FA3E59C030C0}"/>
              </a:ext>
            </a:extLst>
          </p:cNvPr>
          <p:cNvSpPr/>
          <p:nvPr/>
        </p:nvSpPr>
        <p:spPr>
          <a:xfrm>
            <a:off x="803865" y="4092067"/>
            <a:ext cx="1755944" cy="203266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indent="-365760" algn="ctr"/>
            <a:r>
              <a:rPr lang="en-US" sz="1400" dirty="0">
                <a:solidFill>
                  <a:schemeClr val="tx1"/>
                </a:solidFill>
              </a:rPr>
              <a:t>Completing system- specific security documentation with vendor support. Local IT and ISSO support may be called upon for guidance.</a:t>
            </a:r>
          </a:p>
        </p:txBody>
      </p:sp>
      <p:sp>
        <p:nvSpPr>
          <p:cNvPr id="2" name="Title 1">
            <a:extLst>
              <a:ext uri="{FF2B5EF4-FFF2-40B4-BE49-F238E27FC236}">
                <a16:creationId xmlns:a16="http://schemas.microsoft.com/office/drawing/2014/main" id="{97CB8DB8-2271-AC40-B03C-AC2C1AB5C356}"/>
              </a:ext>
            </a:extLst>
          </p:cNvPr>
          <p:cNvSpPr>
            <a:spLocks noGrp="1"/>
          </p:cNvSpPr>
          <p:nvPr>
            <p:ph type="title"/>
          </p:nvPr>
        </p:nvSpPr>
        <p:spPr>
          <a:xfrm>
            <a:off x="628650" y="374904"/>
            <a:ext cx="7886700" cy="685800"/>
          </a:xfrm>
        </p:spPr>
        <p:txBody>
          <a:bodyPr/>
          <a:lstStyle/>
          <a:p>
            <a:r>
              <a:rPr lang="en-US" dirty="0"/>
              <a:t>ERA Process for RSCDs Requiring VA Network Access</a:t>
            </a:r>
          </a:p>
        </p:txBody>
      </p:sp>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a:xfrm>
            <a:off x="6457950" y="6163042"/>
            <a:ext cx="2057400" cy="365125"/>
          </a:xfrm>
        </p:spPr>
        <p:txBody>
          <a:bodyPr/>
          <a:lstStyle/>
          <a:p>
            <a:fld id="{E573346A-FCA4-684E-8D18-26E8324063ED}" type="slidenum">
              <a:rPr lang="en-US" smtClean="0"/>
              <a:pPr/>
              <a:t>7</a:t>
            </a:fld>
            <a:endParaRPr lang="en-US" dirty="0"/>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a:xfrm>
            <a:off x="626364" y="6163042"/>
            <a:ext cx="5648787" cy="365125"/>
          </a:xfrm>
        </p:spPr>
        <p:txBody>
          <a:bodyPr/>
          <a:lstStyle/>
          <a:p>
            <a:r>
              <a:rPr lang="en-US" dirty="0"/>
              <a:t>FOR INTERNAL USE ONLY		Office of Information and Technology</a:t>
            </a:r>
          </a:p>
        </p:txBody>
      </p:sp>
      <p:sp>
        <p:nvSpPr>
          <p:cNvPr id="9" name="Content Placeholder 4">
            <a:extLst>
              <a:ext uri="{FF2B5EF4-FFF2-40B4-BE49-F238E27FC236}">
                <a16:creationId xmlns:a16="http://schemas.microsoft.com/office/drawing/2014/main" id="{66B26DF6-A207-41CA-A952-7AFF41E506A3}"/>
              </a:ext>
            </a:extLst>
          </p:cNvPr>
          <p:cNvSpPr txBox="1">
            <a:spLocks/>
          </p:cNvSpPr>
          <p:nvPr/>
        </p:nvSpPr>
        <p:spPr>
          <a:xfrm>
            <a:off x="717553" y="1127106"/>
            <a:ext cx="6318100" cy="261492"/>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en-US" sz="2000" b="1" dirty="0">
                <a:solidFill>
                  <a:srgbClr val="175594"/>
                </a:solidFill>
              </a:rPr>
              <a:t>ERA Submission Process for RSCDs</a:t>
            </a:r>
            <a:endParaRPr lang="en-US" sz="2000" dirty="0">
              <a:solidFill>
                <a:srgbClr val="175594"/>
              </a:solidFill>
            </a:endParaRPr>
          </a:p>
        </p:txBody>
      </p:sp>
      <p:sp>
        <p:nvSpPr>
          <p:cNvPr id="10" name="Content Placeholder 4">
            <a:extLst>
              <a:ext uri="{FF2B5EF4-FFF2-40B4-BE49-F238E27FC236}">
                <a16:creationId xmlns:a16="http://schemas.microsoft.com/office/drawing/2014/main" id="{B954DB16-78CE-450F-AAD2-195AD519304B}"/>
              </a:ext>
            </a:extLst>
          </p:cNvPr>
          <p:cNvSpPr txBox="1">
            <a:spLocks/>
          </p:cNvSpPr>
          <p:nvPr/>
        </p:nvSpPr>
        <p:spPr>
          <a:xfrm>
            <a:off x="723900" y="1380420"/>
            <a:ext cx="7698205" cy="657688"/>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ERA intake process for the RSCD VA Business Owner/PI (e.g., original requestor, ACOS/R, Principal Investigator, Laboratory manager, Research designee, etc.) will consist of:</a:t>
            </a:r>
          </a:p>
        </p:txBody>
      </p:sp>
      <p:grpSp>
        <p:nvGrpSpPr>
          <p:cNvPr id="14" name="Group 13">
            <a:extLst>
              <a:ext uri="{FF2B5EF4-FFF2-40B4-BE49-F238E27FC236}">
                <a16:creationId xmlns:a16="http://schemas.microsoft.com/office/drawing/2014/main" id="{0A13DAC0-3449-4373-943D-27D170A00498}"/>
              </a:ext>
            </a:extLst>
          </p:cNvPr>
          <p:cNvGrpSpPr/>
          <p:nvPr/>
        </p:nvGrpSpPr>
        <p:grpSpPr>
          <a:xfrm>
            <a:off x="692734" y="2147935"/>
            <a:ext cx="1920240" cy="1828800"/>
            <a:chOff x="3220278" y="3127512"/>
            <a:chExt cx="1645920" cy="1554480"/>
          </a:xfrm>
        </p:grpSpPr>
        <p:sp>
          <p:nvSpPr>
            <p:cNvPr id="5" name="Speech Bubble: Oval 4">
              <a:extLst>
                <a:ext uri="{FF2B5EF4-FFF2-40B4-BE49-F238E27FC236}">
                  <a16:creationId xmlns:a16="http://schemas.microsoft.com/office/drawing/2014/main" id="{90E606AF-088B-4199-A496-DCBA6DBD23EF}"/>
                </a:ext>
              </a:extLst>
            </p:cNvPr>
            <p:cNvSpPr/>
            <p:nvPr/>
          </p:nvSpPr>
          <p:spPr>
            <a:xfrm>
              <a:off x="3220278" y="3127512"/>
              <a:ext cx="1645920" cy="1554480"/>
            </a:xfrm>
            <a:prstGeom prst="wedgeEllipseCallout">
              <a:avLst>
                <a:gd name="adj1" fmla="val 1226"/>
                <a:gd name="adj2" fmla="val 64951"/>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F5147068-DAAA-42B5-8F47-FB5D8172AA37}"/>
                </a:ext>
              </a:extLst>
            </p:cNvPr>
            <p:cNvSpPr/>
            <p:nvPr/>
          </p:nvSpPr>
          <p:spPr>
            <a:xfrm>
              <a:off x="3357438" y="3218952"/>
              <a:ext cx="1371600" cy="1371600"/>
            </a:xfrm>
            <a:prstGeom prst="ellipse">
              <a:avLst/>
            </a:prstGeom>
            <a:solidFill>
              <a:srgbClr val="1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0BB020F0-2789-4304-B2FF-438663E59540}"/>
              </a:ext>
            </a:extLst>
          </p:cNvPr>
          <p:cNvGrpSpPr/>
          <p:nvPr/>
        </p:nvGrpSpPr>
        <p:grpSpPr>
          <a:xfrm>
            <a:off x="3216747" y="2147935"/>
            <a:ext cx="2256159" cy="3976792"/>
            <a:chOff x="3376242" y="2147935"/>
            <a:chExt cx="2256159" cy="3976792"/>
          </a:xfrm>
        </p:grpSpPr>
        <p:sp>
          <p:nvSpPr>
            <p:cNvPr id="22" name="Content Placeholder 4">
              <a:extLst>
                <a:ext uri="{FF2B5EF4-FFF2-40B4-BE49-F238E27FC236}">
                  <a16:creationId xmlns:a16="http://schemas.microsoft.com/office/drawing/2014/main" id="{436B9BA9-E689-4345-AB8E-1E2F3205209D}"/>
                </a:ext>
              </a:extLst>
            </p:cNvPr>
            <p:cNvSpPr txBox="1">
              <a:spLocks/>
            </p:cNvSpPr>
            <p:nvPr/>
          </p:nvSpPr>
          <p:spPr>
            <a:xfrm>
              <a:off x="3376242" y="4092067"/>
              <a:ext cx="2256159" cy="2032660"/>
            </a:xfrm>
            <a:prstGeom prst="rect">
              <a:avLst/>
            </a:prstGeom>
            <a:solidFill>
              <a:schemeClr val="accent4">
                <a:lumMod val="40000"/>
                <a:lumOff val="60000"/>
              </a:schemeClr>
            </a:solidFill>
            <a:ln>
              <a:noFill/>
            </a:ln>
          </p:spPr>
          <p:txBody>
            <a:bodyPr vert="horz" lIns="91440" tIns="0" rIns="9144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457200" algn="ctr">
                <a:buNone/>
              </a:pPr>
              <a:r>
                <a:rPr lang="en-US" sz="1400" dirty="0"/>
                <a:t>Submission of a SNOW request to add an RSCD to the VA network and following guidance received to submit documentation to the System Security Support (CSS) Triage team.</a:t>
              </a:r>
            </a:p>
          </p:txBody>
        </p:sp>
        <p:grpSp>
          <p:nvGrpSpPr>
            <p:cNvPr id="15" name="Group 14">
              <a:extLst>
                <a:ext uri="{FF2B5EF4-FFF2-40B4-BE49-F238E27FC236}">
                  <a16:creationId xmlns:a16="http://schemas.microsoft.com/office/drawing/2014/main" id="{D6EB259F-7617-4D9C-B4F9-BC08104A94DA}"/>
                </a:ext>
              </a:extLst>
            </p:cNvPr>
            <p:cNvGrpSpPr/>
            <p:nvPr/>
          </p:nvGrpSpPr>
          <p:grpSpPr>
            <a:xfrm>
              <a:off x="3517018" y="2147935"/>
              <a:ext cx="1920240" cy="1828800"/>
              <a:chOff x="3220278" y="3127512"/>
              <a:chExt cx="1645920" cy="1554480"/>
            </a:xfrm>
          </p:grpSpPr>
          <p:sp>
            <p:nvSpPr>
              <p:cNvPr id="16" name="Speech Bubble: Oval 15">
                <a:extLst>
                  <a:ext uri="{FF2B5EF4-FFF2-40B4-BE49-F238E27FC236}">
                    <a16:creationId xmlns:a16="http://schemas.microsoft.com/office/drawing/2014/main" id="{487D2F36-8C13-484D-9D07-46A062BD432A}"/>
                  </a:ext>
                </a:extLst>
              </p:cNvPr>
              <p:cNvSpPr/>
              <p:nvPr/>
            </p:nvSpPr>
            <p:spPr>
              <a:xfrm>
                <a:off x="3220278" y="3127512"/>
                <a:ext cx="1645920" cy="1554480"/>
              </a:xfrm>
              <a:prstGeom prst="wedgeEllipseCallout">
                <a:avLst>
                  <a:gd name="adj1" fmla="val 1226"/>
                  <a:gd name="adj2" fmla="val 64951"/>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5552EFE-9E22-446F-AECF-9A463AF0B7C7}"/>
                  </a:ext>
                </a:extLst>
              </p:cNvPr>
              <p:cNvSpPr/>
              <p:nvPr/>
            </p:nvSpPr>
            <p:spPr>
              <a:xfrm>
                <a:off x="3357438" y="3218952"/>
                <a:ext cx="1371600" cy="1371600"/>
              </a:xfrm>
              <a:prstGeom prst="ellipse">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 name="Group 17">
            <a:extLst>
              <a:ext uri="{FF2B5EF4-FFF2-40B4-BE49-F238E27FC236}">
                <a16:creationId xmlns:a16="http://schemas.microsoft.com/office/drawing/2014/main" id="{F2F0A8B6-B7E3-49CF-8EE5-298A17C365DE}"/>
              </a:ext>
            </a:extLst>
          </p:cNvPr>
          <p:cNvGrpSpPr/>
          <p:nvPr/>
        </p:nvGrpSpPr>
        <p:grpSpPr>
          <a:xfrm>
            <a:off x="6330932" y="2147935"/>
            <a:ext cx="1920240" cy="1828800"/>
            <a:chOff x="3220278" y="3127512"/>
            <a:chExt cx="1645920" cy="1554480"/>
          </a:xfrm>
        </p:grpSpPr>
        <p:sp>
          <p:nvSpPr>
            <p:cNvPr id="19" name="Speech Bubble: Oval 18">
              <a:extLst>
                <a:ext uri="{FF2B5EF4-FFF2-40B4-BE49-F238E27FC236}">
                  <a16:creationId xmlns:a16="http://schemas.microsoft.com/office/drawing/2014/main" id="{35D35BDD-4D72-4F37-B0CC-B35CDD257797}"/>
                </a:ext>
              </a:extLst>
            </p:cNvPr>
            <p:cNvSpPr/>
            <p:nvPr/>
          </p:nvSpPr>
          <p:spPr>
            <a:xfrm>
              <a:off x="3220278" y="3127512"/>
              <a:ext cx="1645920" cy="1554480"/>
            </a:xfrm>
            <a:prstGeom prst="wedgeEllipseCallout">
              <a:avLst>
                <a:gd name="adj1" fmla="val 1226"/>
                <a:gd name="adj2" fmla="val 64951"/>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E07BF105-A73E-437E-B8E8-88DFC8A48EC0}"/>
                </a:ext>
              </a:extLst>
            </p:cNvPr>
            <p:cNvSpPr/>
            <p:nvPr/>
          </p:nvSpPr>
          <p:spPr>
            <a:xfrm>
              <a:off x="3357438" y="3218952"/>
              <a:ext cx="1371600" cy="1371600"/>
            </a:xfrm>
            <a:prstGeom prst="ellipse">
              <a:avLst/>
            </a:prstGeom>
            <a:solidFill>
              <a:srgbClr val="4672C2"/>
            </a:solidFill>
            <a:ln>
              <a:solidFill>
                <a:srgbClr val="4672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7" name="Graphic 26" descr="Document">
            <a:extLst>
              <a:ext uri="{FF2B5EF4-FFF2-40B4-BE49-F238E27FC236}">
                <a16:creationId xmlns:a16="http://schemas.microsoft.com/office/drawing/2014/main" id="{265FBD95-7D20-40A6-90A8-747D94034B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5994" y="2576521"/>
            <a:ext cx="914400" cy="914400"/>
          </a:xfrm>
          <a:prstGeom prst="rect">
            <a:avLst/>
          </a:prstGeom>
        </p:spPr>
      </p:pic>
      <p:pic>
        <p:nvPicPr>
          <p:cNvPr id="29" name="Graphic 28" descr="Label">
            <a:extLst>
              <a:ext uri="{FF2B5EF4-FFF2-40B4-BE49-F238E27FC236}">
                <a16:creationId xmlns:a16="http://schemas.microsoft.com/office/drawing/2014/main" id="{BB0BFDA7-7AA2-4690-ADD8-68FA12A4D1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7562" y="2464545"/>
            <a:ext cx="1280160" cy="1280160"/>
          </a:xfrm>
          <a:prstGeom prst="rect">
            <a:avLst/>
          </a:prstGeom>
        </p:spPr>
      </p:pic>
      <p:pic>
        <p:nvPicPr>
          <p:cNvPr id="31" name="Graphic 30" descr="Boardroom">
            <a:extLst>
              <a:ext uri="{FF2B5EF4-FFF2-40B4-BE49-F238E27FC236}">
                <a16:creationId xmlns:a16="http://schemas.microsoft.com/office/drawing/2014/main" id="{976A4486-6519-4F26-B196-C460BE425F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01300" y="2485716"/>
            <a:ext cx="1188720" cy="1188720"/>
          </a:xfrm>
          <a:prstGeom prst="rect">
            <a:avLst/>
          </a:prstGeom>
        </p:spPr>
      </p:pic>
    </p:spTree>
    <p:extLst>
      <p:ext uri="{BB962C8B-B14F-4D97-AF65-F5344CB8AC3E}">
        <p14:creationId xmlns:p14="http://schemas.microsoft.com/office/powerpoint/2010/main" val="174375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FE18DF-05C7-4296-AD19-AF0B2D9D0AD0}"/>
              </a:ext>
            </a:extLst>
          </p:cNvPr>
          <p:cNvPicPr>
            <a:picLocks noChangeAspect="1"/>
          </p:cNvPicPr>
          <p:nvPr/>
        </p:nvPicPr>
        <p:blipFill>
          <a:blip r:embed="rId2"/>
          <a:stretch>
            <a:fillRect/>
          </a:stretch>
        </p:blipFill>
        <p:spPr>
          <a:xfrm>
            <a:off x="3313872" y="1455678"/>
            <a:ext cx="5532942" cy="4110481"/>
          </a:xfrm>
          <a:prstGeom prst="rect">
            <a:avLst/>
          </a:prstGeom>
        </p:spPr>
      </p:pic>
      <p:sp>
        <p:nvSpPr>
          <p:cNvPr id="2" name="Title 1"/>
          <p:cNvSpPr>
            <a:spLocks noGrp="1"/>
          </p:cNvSpPr>
          <p:nvPr>
            <p:ph type="title"/>
          </p:nvPr>
        </p:nvSpPr>
        <p:spPr>
          <a:xfrm>
            <a:off x="628650" y="376054"/>
            <a:ext cx="7886700" cy="685800"/>
          </a:xfrm>
        </p:spPr>
        <p:txBody>
          <a:bodyPr/>
          <a:lstStyle/>
          <a:p>
            <a:r>
              <a:rPr lang="en-US" dirty="0"/>
              <a:t>ERA In-take Portal/Quick Start Guide</a:t>
            </a:r>
          </a:p>
        </p:txBody>
      </p:sp>
      <p:grpSp>
        <p:nvGrpSpPr>
          <p:cNvPr id="9" name="Group 8"/>
          <p:cNvGrpSpPr/>
          <p:nvPr/>
        </p:nvGrpSpPr>
        <p:grpSpPr>
          <a:xfrm>
            <a:off x="333384" y="5563423"/>
            <a:ext cx="8513430" cy="420514"/>
            <a:chOff x="373139" y="5989604"/>
            <a:chExt cx="8513430" cy="420514"/>
          </a:xfrm>
        </p:grpSpPr>
        <p:sp>
          <p:nvSpPr>
            <p:cNvPr id="8" name="Rectangle 7"/>
            <p:cNvSpPr/>
            <p:nvPr/>
          </p:nvSpPr>
          <p:spPr>
            <a:xfrm>
              <a:off x="373139" y="5989604"/>
              <a:ext cx="8513430" cy="42051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6A46DFB-10D6-48F1-9354-A1979E481CF2}"/>
                </a:ext>
              </a:extLst>
            </p:cNvPr>
            <p:cNvSpPr txBox="1"/>
            <p:nvPr/>
          </p:nvSpPr>
          <p:spPr>
            <a:xfrm>
              <a:off x="373140" y="6057631"/>
              <a:ext cx="8076122" cy="276999"/>
            </a:xfrm>
            <a:prstGeom prst="rect">
              <a:avLst/>
            </a:prstGeom>
            <a:noFill/>
          </p:spPr>
          <p:txBody>
            <a:bodyPr wrap="none" rtlCol="0">
              <a:spAutoFit/>
            </a:bodyPr>
            <a:lstStyle/>
            <a:p>
              <a:r>
                <a:rPr lang="en-US" sz="1200" dirty="0"/>
                <a:t>ERA Portal link: </a:t>
              </a:r>
              <a:r>
                <a:rPr lang="en-US" sz="1000" dirty="0">
                  <a:hlinkClick r:id="rId3"/>
                </a:rPr>
                <a:t>https://vaww.portal2.va.gov/sites/infosecurity/FY15CRISPAudit/CRISPRemediationContract/WorkSite/SiteAssets/Risk_Analysis.aspx</a:t>
              </a:r>
              <a:r>
                <a:rPr lang="en-US" sz="1000" dirty="0"/>
                <a:t> </a:t>
              </a:r>
            </a:p>
          </p:txBody>
        </p:sp>
      </p:grpSp>
      <p:sp>
        <p:nvSpPr>
          <p:cNvPr id="11" name="TextBox 10"/>
          <p:cNvSpPr txBox="1"/>
          <p:nvPr/>
        </p:nvSpPr>
        <p:spPr>
          <a:xfrm>
            <a:off x="427840" y="899214"/>
            <a:ext cx="8418974" cy="369332"/>
          </a:xfrm>
          <a:prstGeom prst="rect">
            <a:avLst/>
          </a:prstGeom>
          <a:noFill/>
        </p:spPr>
        <p:txBody>
          <a:bodyPr wrap="square" rtlCol="0">
            <a:spAutoFit/>
          </a:bodyPr>
          <a:lstStyle/>
          <a:p>
            <a:r>
              <a:rPr lang="en-US" dirty="0"/>
              <a:t>How to Complete an ERA Portal Repository Search prior submitting a new RSCD request</a:t>
            </a:r>
          </a:p>
        </p:txBody>
      </p:sp>
      <p:sp>
        <p:nvSpPr>
          <p:cNvPr id="13" name="Footer Placeholder 6">
            <a:extLst>
              <a:ext uri="{FF2B5EF4-FFF2-40B4-BE49-F238E27FC236}">
                <a16:creationId xmlns:a16="http://schemas.microsoft.com/office/drawing/2014/main" id="{9C1C292D-DE3A-492E-8843-E4EDDD6D7004}"/>
              </a:ext>
            </a:extLst>
          </p:cNvPr>
          <p:cNvSpPr>
            <a:spLocks noGrp="1"/>
          </p:cNvSpPr>
          <p:nvPr>
            <p:ph type="ftr" sz="quarter" idx="3"/>
          </p:nvPr>
        </p:nvSpPr>
        <p:spPr>
          <a:xfrm>
            <a:off x="626364" y="6028289"/>
            <a:ext cx="5648787" cy="365125"/>
          </a:xfrm>
        </p:spPr>
        <p:txBody>
          <a:bodyPr/>
          <a:lstStyle/>
          <a:p>
            <a:r>
              <a:rPr lang="en-US" dirty="0"/>
              <a:t>FOR INTERNAL USE ONLY		Office of Information and Technology</a:t>
            </a:r>
          </a:p>
        </p:txBody>
      </p:sp>
      <p:sp>
        <p:nvSpPr>
          <p:cNvPr id="14" name="Slide Number Placeholder 5">
            <a:extLst>
              <a:ext uri="{FF2B5EF4-FFF2-40B4-BE49-F238E27FC236}">
                <a16:creationId xmlns:a16="http://schemas.microsoft.com/office/drawing/2014/main" id="{DF217839-60CC-4AB7-B557-8FC8D1B89EEB}"/>
              </a:ext>
            </a:extLst>
          </p:cNvPr>
          <p:cNvSpPr txBox="1">
            <a:spLocks/>
          </p:cNvSpPr>
          <p:nvPr/>
        </p:nvSpPr>
        <p:spPr>
          <a:xfrm>
            <a:off x="6457950" y="6028289"/>
            <a:ext cx="20574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73346A-FCA4-684E-8D18-26E8324063ED}" type="slidenum">
              <a:rPr lang="en-US" sz="1200">
                <a:solidFill>
                  <a:schemeClr val="tx1">
                    <a:tint val="75000"/>
                  </a:schemeClr>
                </a:solidFill>
              </a:rPr>
              <a:pPr algn="r"/>
              <a:t>8</a:t>
            </a:fld>
            <a:endParaRPr lang="en-US" sz="1200" dirty="0">
              <a:solidFill>
                <a:schemeClr val="tx1">
                  <a:tint val="75000"/>
                </a:schemeClr>
              </a:solidFill>
            </a:endParaRPr>
          </a:p>
        </p:txBody>
      </p:sp>
      <p:sp>
        <p:nvSpPr>
          <p:cNvPr id="15" name="TextBox 14">
            <a:extLst>
              <a:ext uri="{FF2B5EF4-FFF2-40B4-BE49-F238E27FC236}">
                <a16:creationId xmlns:a16="http://schemas.microsoft.com/office/drawing/2014/main" id="{CA11B2BC-31B0-4FB5-B3EE-2BBC27219F20}"/>
              </a:ext>
            </a:extLst>
          </p:cNvPr>
          <p:cNvSpPr txBox="1"/>
          <p:nvPr/>
        </p:nvSpPr>
        <p:spPr>
          <a:xfrm>
            <a:off x="201236" y="1455678"/>
            <a:ext cx="3249521" cy="3785652"/>
          </a:xfrm>
          <a:prstGeom prst="rect">
            <a:avLst/>
          </a:prstGeom>
          <a:noFill/>
        </p:spPr>
        <p:txBody>
          <a:bodyPr wrap="square" rtlCol="0">
            <a:spAutoFit/>
          </a:bodyPr>
          <a:lstStyle/>
          <a:p>
            <a:pPr marL="169863" indent="-169863">
              <a:spcAft>
                <a:spcPts val="1200"/>
              </a:spcAft>
              <a:buFont typeface="Arial"/>
              <a:buChar char="•"/>
            </a:pPr>
            <a:r>
              <a:rPr lang="en-US" sz="1400" dirty="0"/>
              <a:t>The Business Owner/PI will navigate to the existing ERA repository of devices and will determine if the device they are reviewing for connection has an existing ERA approval </a:t>
            </a:r>
            <a:r>
              <a:rPr lang="en-US" sz="1400" b="1" u="sng" dirty="0"/>
              <a:t>PRIOR TO</a:t>
            </a:r>
            <a:r>
              <a:rPr lang="en-US" sz="1400" dirty="0"/>
              <a:t> completing a new ERA request.</a:t>
            </a:r>
          </a:p>
          <a:p>
            <a:pPr marL="169863" indent="-169863">
              <a:spcAft>
                <a:spcPts val="1200"/>
              </a:spcAft>
              <a:buFont typeface="Arial"/>
              <a:buChar char="•"/>
            </a:pPr>
            <a:r>
              <a:rPr lang="en-US" sz="1400" dirty="0"/>
              <a:t>Begin by searching repository for system by manufacturer or system name.</a:t>
            </a:r>
          </a:p>
          <a:p>
            <a:pPr marL="169863" indent="-169863">
              <a:spcAft>
                <a:spcPts val="1200"/>
              </a:spcAft>
              <a:buFont typeface="Arial"/>
              <a:buChar char="•"/>
            </a:pPr>
            <a:r>
              <a:rPr lang="en-US" sz="1400" dirty="0"/>
              <a:t>If an </a:t>
            </a:r>
            <a:r>
              <a:rPr lang="en-US" sz="1400" dirty="0">
                <a:cs typeface="Arial"/>
              </a:rPr>
              <a:t>ERAR</a:t>
            </a:r>
            <a:r>
              <a:rPr lang="en-US" sz="1400" dirty="0"/>
              <a:t> is completed and approved, it can be downloaded for its</a:t>
            </a:r>
            <a:r>
              <a:rPr lang="en-US" sz="1400" b="1" dirty="0">
                <a:solidFill>
                  <a:srgbClr val="FF0000"/>
                </a:solidFill>
              </a:rPr>
              <a:t> </a:t>
            </a:r>
            <a:r>
              <a:rPr lang="en-US" sz="1400" dirty="0"/>
              <a:t>implementation information.</a:t>
            </a:r>
          </a:p>
          <a:p>
            <a:pPr marL="169863" indent="-169863">
              <a:spcAft>
                <a:spcPts val="1200"/>
              </a:spcAft>
              <a:buFont typeface="Arial"/>
              <a:buChar char="•"/>
            </a:pPr>
            <a:r>
              <a:rPr lang="en-US" sz="1400" dirty="0"/>
              <a:t>Training Scenario #1 discusses submission requirements for previously approved ERAs.</a:t>
            </a:r>
          </a:p>
        </p:txBody>
      </p:sp>
      <p:pic>
        <p:nvPicPr>
          <p:cNvPr id="6" name="Picture 5">
            <a:extLst>
              <a:ext uri="{FF2B5EF4-FFF2-40B4-BE49-F238E27FC236}">
                <a16:creationId xmlns:a16="http://schemas.microsoft.com/office/drawing/2014/main" id="{528BC517-2D1D-4F47-BA89-17C7F971EE80}"/>
              </a:ext>
            </a:extLst>
          </p:cNvPr>
          <p:cNvPicPr>
            <a:picLocks noChangeAspect="1"/>
          </p:cNvPicPr>
          <p:nvPr/>
        </p:nvPicPr>
        <p:blipFill>
          <a:blip r:embed="rId4"/>
          <a:stretch>
            <a:fillRect/>
          </a:stretch>
        </p:blipFill>
        <p:spPr>
          <a:xfrm>
            <a:off x="3867324" y="1520323"/>
            <a:ext cx="4919911" cy="3737785"/>
          </a:xfrm>
          <a:prstGeom prst="rect">
            <a:avLst/>
          </a:prstGeom>
        </p:spPr>
      </p:pic>
    </p:spTree>
    <p:extLst>
      <p:ext uri="{BB962C8B-B14F-4D97-AF65-F5344CB8AC3E}">
        <p14:creationId xmlns:p14="http://schemas.microsoft.com/office/powerpoint/2010/main" val="181013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6054"/>
            <a:ext cx="7886700" cy="685800"/>
          </a:xfrm>
        </p:spPr>
        <p:txBody>
          <a:bodyPr/>
          <a:lstStyle/>
          <a:p>
            <a:r>
              <a:rPr lang="en-US" dirty="0"/>
              <a:t>ERA In-take Portal/Manufacturer Search Function</a:t>
            </a:r>
          </a:p>
        </p:txBody>
      </p:sp>
      <p:sp>
        <p:nvSpPr>
          <p:cNvPr id="4" name="Footer Placeholder 3"/>
          <p:cNvSpPr>
            <a:spLocks noGrp="1"/>
          </p:cNvSpPr>
          <p:nvPr>
            <p:ph type="ftr" sz="quarter" idx="3"/>
          </p:nvPr>
        </p:nvSpPr>
        <p:spPr/>
        <p:txBody>
          <a:bodyPr/>
          <a:lstStyle/>
          <a:p>
            <a:pPr algn="l"/>
            <a:r>
              <a:rPr lang="en-US" dirty="0"/>
              <a:t>FOR INTERNAL USE ONLY		Office of Information and Technology</a:t>
            </a:r>
          </a:p>
        </p:txBody>
      </p:sp>
      <p:sp>
        <p:nvSpPr>
          <p:cNvPr id="5" name="Slide Number Placeholder 4"/>
          <p:cNvSpPr>
            <a:spLocks noGrp="1"/>
          </p:cNvSpPr>
          <p:nvPr>
            <p:ph type="sldNum" sz="quarter" idx="4"/>
          </p:nvPr>
        </p:nvSpPr>
        <p:spPr>
          <a:xfrm>
            <a:off x="6449354" y="6057849"/>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smtClean="0"/>
              <a:pPr/>
              <a:t>9</a:t>
            </a:fld>
            <a:endParaRPr lang="en-US" dirty="0"/>
          </a:p>
        </p:txBody>
      </p:sp>
      <p:sp>
        <p:nvSpPr>
          <p:cNvPr id="7" name="TextBox 6">
            <a:extLst>
              <a:ext uri="{FF2B5EF4-FFF2-40B4-BE49-F238E27FC236}">
                <a16:creationId xmlns:a16="http://schemas.microsoft.com/office/drawing/2014/main" id="{46A46DFB-10D6-48F1-9354-A1979E481CF2}"/>
              </a:ext>
            </a:extLst>
          </p:cNvPr>
          <p:cNvSpPr txBox="1"/>
          <p:nvPr/>
        </p:nvSpPr>
        <p:spPr>
          <a:xfrm>
            <a:off x="452161" y="5810410"/>
            <a:ext cx="8114594" cy="276999"/>
          </a:xfrm>
          <a:prstGeom prst="rect">
            <a:avLst/>
          </a:prstGeom>
          <a:noFill/>
        </p:spPr>
        <p:txBody>
          <a:bodyPr wrap="none" rtlCol="0">
            <a:spAutoFit/>
          </a:bodyPr>
          <a:lstStyle/>
          <a:p>
            <a:r>
              <a:rPr lang="en-US" sz="1200" dirty="0"/>
              <a:t>ERA Portal link: </a:t>
            </a:r>
            <a:r>
              <a:rPr lang="en-US" sz="1000" dirty="0">
                <a:hlinkClick r:id="rId2"/>
              </a:rPr>
              <a:t>https://vaww.portal2.va.gov/sites/infosecurity/FY15CRISPAudit/CRISPRemediationContract/WorkSite/SiteAssets/Risk_Analysis.aspx</a:t>
            </a:r>
            <a:r>
              <a:rPr lang="en-US" sz="1000" dirty="0"/>
              <a:t> </a:t>
            </a:r>
          </a:p>
        </p:txBody>
      </p:sp>
      <p:sp>
        <p:nvSpPr>
          <p:cNvPr id="11" name="TextBox 10"/>
          <p:cNvSpPr txBox="1"/>
          <p:nvPr/>
        </p:nvSpPr>
        <p:spPr>
          <a:xfrm>
            <a:off x="644293" y="899214"/>
            <a:ext cx="8142942" cy="369332"/>
          </a:xfrm>
          <a:prstGeom prst="rect">
            <a:avLst/>
          </a:prstGeom>
          <a:noFill/>
        </p:spPr>
        <p:txBody>
          <a:bodyPr wrap="square" rtlCol="0">
            <a:spAutoFit/>
          </a:bodyPr>
          <a:lstStyle/>
          <a:p>
            <a:r>
              <a:rPr lang="en-US" dirty="0"/>
              <a:t>Use the Search Manufacturer or System Name function to select an RSCD by vendor</a:t>
            </a:r>
          </a:p>
        </p:txBody>
      </p:sp>
      <p:pic>
        <p:nvPicPr>
          <p:cNvPr id="14" name="Picture 13" descr="ERA Srch Manufacturer 1.jpg"/>
          <p:cNvPicPr>
            <a:picLocks noChangeAspect="1"/>
          </p:cNvPicPr>
          <p:nvPr/>
        </p:nvPicPr>
        <p:blipFill rotWithShape="1">
          <a:blip r:embed="rId3">
            <a:extLst>
              <a:ext uri="{28A0092B-C50C-407E-A947-70E740481C1C}">
                <a14:useLocalDpi xmlns:a14="http://schemas.microsoft.com/office/drawing/2010/main" val="0"/>
              </a:ext>
            </a:extLst>
          </a:blip>
          <a:srcRect l="25421" t="39486" r="9890" b="23349"/>
          <a:stretch/>
        </p:blipFill>
        <p:spPr>
          <a:xfrm>
            <a:off x="4896303" y="3994867"/>
            <a:ext cx="3826361" cy="1803582"/>
          </a:xfrm>
          <a:prstGeom prst="rect">
            <a:avLst/>
          </a:prstGeom>
          <a:noFill/>
          <a:ln w="28575" cmpd="sng">
            <a:solidFill>
              <a:srgbClr val="002F56"/>
            </a:solidFill>
          </a:ln>
        </p:spPr>
      </p:pic>
      <p:sp>
        <p:nvSpPr>
          <p:cNvPr id="6" name="Rectangle: Rounded Corners 5">
            <a:extLst>
              <a:ext uri="{FF2B5EF4-FFF2-40B4-BE49-F238E27FC236}">
                <a16:creationId xmlns:a16="http://schemas.microsoft.com/office/drawing/2014/main" id="{AA9346D8-D43C-4C26-8BE0-68A57FD6F190}"/>
              </a:ext>
            </a:extLst>
          </p:cNvPr>
          <p:cNvSpPr/>
          <p:nvPr/>
        </p:nvSpPr>
        <p:spPr>
          <a:xfrm>
            <a:off x="4828581" y="1791706"/>
            <a:ext cx="3888361" cy="1508086"/>
          </a:xfrm>
          <a:prstGeom prst="roundRect">
            <a:avLst/>
          </a:prstGeom>
          <a:solidFill>
            <a:schemeClr val="accent4">
              <a:lumMod val="20000"/>
              <a:lumOff val="80000"/>
            </a:schemeClr>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D1736EB-2660-4C49-851C-C912B598DBED}"/>
              </a:ext>
            </a:extLst>
          </p:cNvPr>
          <p:cNvSpPr/>
          <p:nvPr/>
        </p:nvSpPr>
        <p:spPr>
          <a:xfrm>
            <a:off x="5231678" y="1936116"/>
            <a:ext cx="3485264" cy="1169551"/>
          </a:xfrm>
          <a:prstGeom prst="rect">
            <a:avLst/>
          </a:prstGeom>
        </p:spPr>
        <p:txBody>
          <a:bodyPr wrap="square">
            <a:spAutoFit/>
          </a:bodyPr>
          <a:lstStyle/>
          <a:p>
            <a:r>
              <a:rPr lang="en-US" sz="1400" dirty="0">
                <a:cs typeface="Arial"/>
              </a:rPr>
              <a:t>On the In-take Portal landing page, navigate to the “Search Manufacturer” bar, towards the bottom of the page. Search through the ERA database by typing the name of the RSCD manufacturer (e.g. Philips).</a:t>
            </a:r>
          </a:p>
        </p:txBody>
      </p:sp>
      <p:sp>
        <p:nvSpPr>
          <p:cNvPr id="20" name="Rectangle: Rounded Corners 19">
            <a:extLst>
              <a:ext uri="{FF2B5EF4-FFF2-40B4-BE49-F238E27FC236}">
                <a16:creationId xmlns:a16="http://schemas.microsoft.com/office/drawing/2014/main" id="{8BCB5469-9B33-4DB6-BFBD-875FD7163FEE}"/>
              </a:ext>
            </a:extLst>
          </p:cNvPr>
          <p:cNvSpPr/>
          <p:nvPr/>
        </p:nvSpPr>
        <p:spPr>
          <a:xfrm>
            <a:off x="355814" y="4068138"/>
            <a:ext cx="3886200" cy="1508086"/>
          </a:xfrm>
          <a:prstGeom prst="roundRect">
            <a:avLst/>
          </a:prstGeom>
          <a:solidFill>
            <a:schemeClr val="accent4">
              <a:lumMod val="20000"/>
              <a:lumOff val="80000"/>
            </a:schemeClr>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4C4460-BB77-46CE-82FB-F8A870A18BF4}"/>
              </a:ext>
            </a:extLst>
          </p:cNvPr>
          <p:cNvSpPr/>
          <p:nvPr/>
        </p:nvSpPr>
        <p:spPr>
          <a:xfrm>
            <a:off x="541126" y="4255186"/>
            <a:ext cx="3506400" cy="1169551"/>
          </a:xfrm>
          <a:prstGeom prst="rect">
            <a:avLst/>
          </a:prstGeom>
        </p:spPr>
        <p:txBody>
          <a:bodyPr wrap="square">
            <a:spAutoFit/>
          </a:bodyPr>
          <a:lstStyle/>
          <a:p>
            <a:r>
              <a:rPr lang="en-US" sz="1400" dirty="0">
                <a:cs typeface="Arial"/>
              </a:rPr>
              <a:t>A list of the current statuses of the submitted ERAs will be displayed. If the device you are searching for appears, click the “View” button in the right column for additional information. </a:t>
            </a:r>
            <a:endParaRPr lang="en-US" sz="1400" dirty="0"/>
          </a:p>
        </p:txBody>
      </p:sp>
      <p:grpSp>
        <p:nvGrpSpPr>
          <p:cNvPr id="15" name="Group 14">
            <a:extLst>
              <a:ext uri="{FF2B5EF4-FFF2-40B4-BE49-F238E27FC236}">
                <a16:creationId xmlns:a16="http://schemas.microsoft.com/office/drawing/2014/main" id="{336B1534-995A-4272-8109-292C8FD1BD2A}"/>
              </a:ext>
            </a:extLst>
          </p:cNvPr>
          <p:cNvGrpSpPr/>
          <p:nvPr/>
        </p:nvGrpSpPr>
        <p:grpSpPr>
          <a:xfrm>
            <a:off x="4526491" y="1610362"/>
            <a:ext cx="640080" cy="640080"/>
            <a:chOff x="8521926" y="1572582"/>
            <a:chExt cx="640080" cy="640080"/>
          </a:xfrm>
        </p:grpSpPr>
        <p:sp>
          <p:nvSpPr>
            <p:cNvPr id="12" name="Oval 11">
              <a:extLst>
                <a:ext uri="{FF2B5EF4-FFF2-40B4-BE49-F238E27FC236}">
                  <a16:creationId xmlns:a16="http://schemas.microsoft.com/office/drawing/2014/main" id="{9089B8D6-EFE3-42D7-81DA-A2C47D25B229}"/>
                </a:ext>
              </a:extLst>
            </p:cNvPr>
            <p:cNvSpPr/>
            <p:nvPr/>
          </p:nvSpPr>
          <p:spPr>
            <a:xfrm>
              <a:off x="8570083" y="1617662"/>
              <a:ext cx="548640" cy="547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D61AB204-F6F9-4551-80A4-E5DBB2306415}"/>
                </a:ext>
              </a:extLst>
            </p:cNvPr>
            <p:cNvSpPr/>
            <p:nvPr/>
          </p:nvSpPr>
          <p:spPr>
            <a:xfrm>
              <a:off x="8521926" y="1572582"/>
              <a:ext cx="640080" cy="64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p:cNvSpPr>
            <a:spLocks noChangeAspect="1"/>
          </p:cNvSpPr>
          <p:nvPr/>
        </p:nvSpPr>
        <p:spPr>
          <a:xfrm>
            <a:off x="4644939" y="1720907"/>
            <a:ext cx="403183" cy="4030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000" b="1" dirty="0">
                <a:solidFill>
                  <a:schemeClr val="bg1"/>
                </a:solidFill>
              </a:rPr>
              <a:t>1</a:t>
            </a:r>
          </a:p>
        </p:txBody>
      </p:sp>
      <p:grpSp>
        <p:nvGrpSpPr>
          <p:cNvPr id="28" name="Group 27">
            <a:extLst>
              <a:ext uri="{FF2B5EF4-FFF2-40B4-BE49-F238E27FC236}">
                <a16:creationId xmlns:a16="http://schemas.microsoft.com/office/drawing/2014/main" id="{9B4F1B49-A986-4B2D-B80C-6755BE21814B}"/>
              </a:ext>
            </a:extLst>
          </p:cNvPr>
          <p:cNvGrpSpPr/>
          <p:nvPr/>
        </p:nvGrpSpPr>
        <p:grpSpPr>
          <a:xfrm>
            <a:off x="3929078" y="3742118"/>
            <a:ext cx="640080" cy="640080"/>
            <a:chOff x="8521926" y="1572582"/>
            <a:chExt cx="640080" cy="640080"/>
          </a:xfrm>
        </p:grpSpPr>
        <p:sp>
          <p:nvSpPr>
            <p:cNvPr id="29" name="Oval 28">
              <a:extLst>
                <a:ext uri="{FF2B5EF4-FFF2-40B4-BE49-F238E27FC236}">
                  <a16:creationId xmlns:a16="http://schemas.microsoft.com/office/drawing/2014/main" id="{255626CD-90DF-4643-BA9F-F8DB0B74E32D}"/>
                </a:ext>
              </a:extLst>
            </p:cNvPr>
            <p:cNvSpPr/>
            <p:nvPr/>
          </p:nvSpPr>
          <p:spPr>
            <a:xfrm>
              <a:off x="8570083" y="1617662"/>
              <a:ext cx="548640" cy="547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681C3AE-E128-4F9E-AFEC-D4E087529601}"/>
                </a:ext>
              </a:extLst>
            </p:cNvPr>
            <p:cNvSpPr/>
            <p:nvPr/>
          </p:nvSpPr>
          <p:spPr>
            <a:xfrm>
              <a:off x="8521926" y="1572582"/>
              <a:ext cx="640080" cy="64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E1B0B866-3CA6-44FC-9720-1AF2F3A155E4}"/>
              </a:ext>
            </a:extLst>
          </p:cNvPr>
          <p:cNvSpPr>
            <a:spLocks noChangeAspect="1"/>
          </p:cNvSpPr>
          <p:nvPr/>
        </p:nvSpPr>
        <p:spPr>
          <a:xfrm>
            <a:off x="4047526" y="3852663"/>
            <a:ext cx="403183" cy="4030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000" b="1" dirty="0">
                <a:solidFill>
                  <a:schemeClr val="bg1"/>
                </a:solidFill>
              </a:rPr>
              <a:t>2</a:t>
            </a:r>
          </a:p>
        </p:txBody>
      </p:sp>
      <p:pic>
        <p:nvPicPr>
          <p:cNvPr id="23" name="Picture 22">
            <a:extLst>
              <a:ext uri="{FF2B5EF4-FFF2-40B4-BE49-F238E27FC236}">
                <a16:creationId xmlns:a16="http://schemas.microsoft.com/office/drawing/2014/main" id="{0CB7F7AA-D21C-417D-B1D8-7AF66C53A2FB}"/>
              </a:ext>
            </a:extLst>
          </p:cNvPr>
          <p:cNvPicPr>
            <a:picLocks noChangeAspect="1"/>
          </p:cNvPicPr>
          <p:nvPr/>
        </p:nvPicPr>
        <p:blipFill>
          <a:blip r:embed="rId4"/>
          <a:stretch>
            <a:fillRect/>
          </a:stretch>
        </p:blipFill>
        <p:spPr>
          <a:xfrm>
            <a:off x="352936" y="1433263"/>
            <a:ext cx="3500976" cy="2503303"/>
          </a:xfrm>
          <a:prstGeom prst="rect">
            <a:avLst/>
          </a:prstGeom>
          <a:ln w="57150">
            <a:solidFill>
              <a:schemeClr val="bg1"/>
            </a:solidFill>
          </a:ln>
        </p:spPr>
      </p:pic>
      <p:sp>
        <p:nvSpPr>
          <p:cNvPr id="13" name="Right Triangle 12"/>
          <p:cNvSpPr/>
          <p:nvPr/>
        </p:nvSpPr>
        <p:spPr>
          <a:xfrm rot="20382601">
            <a:off x="666130" y="3076582"/>
            <a:ext cx="1375207" cy="602206"/>
          </a:xfrm>
          <a:custGeom>
            <a:avLst/>
            <a:gdLst>
              <a:gd name="connsiteX0" fmla="*/ 0 w 987847"/>
              <a:gd name="connsiteY0" fmla="*/ 923594 h 923594"/>
              <a:gd name="connsiteX1" fmla="*/ 0 w 987847"/>
              <a:gd name="connsiteY1" fmla="*/ 0 h 923594"/>
              <a:gd name="connsiteX2" fmla="*/ 987847 w 987847"/>
              <a:gd name="connsiteY2" fmla="*/ 923594 h 923594"/>
              <a:gd name="connsiteX3" fmla="*/ 0 w 987847"/>
              <a:gd name="connsiteY3" fmla="*/ 923594 h 923594"/>
              <a:gd name="connsiteX0" fmla="*/ 0 w 987847"/>
              <a:gd name="connsiteY0" fmla="*/ 927530 h 927530"/>
              <a:gd name="connsiteX1" fmla="*/ 442529 w 987847"/>
              <a:gd name="connsiteY1" fmla="*/ 0 h 927530"/>
              <a:gd name="connsiteX2" fmla="*/ 987847 w 987847"/>
              <a:gd name="connsiteY2" fmla="*/ 927530 h 927530"/>
              <a:gd name="connsiteX3" fmla="*/ 0 w 987847"/>
              <a:gd name="connsiteY3" fmla="*/ 927530 h 927530"/>
              <a:gd name="connsiteX0" fmla="*/ 0 w 987847"/>
              <a:gd name="connsiteY0" fmla="*/ 965871 h 965871"/>
              <a:gd name="connsiteX1" fmla="*/ 292584 w 987847"/>
              <a:gd name="connsiteY1" fmla="*/ 0 h 965871"/>
              <a:gd name="connsiteX2" fmla="*/ 987847 w 987847"/>
              <a:gd name="connsiteY2" fmla="*/ 965871 h 965871"/>
              <a:gd name="connsiteX3" fmla="*/ 0 w 987847"/>
              <a:gd name="connsiteY3" fmla="*/ 965871 h 965871"/>
              <a:gd name="connsiteX0" fmla="*/ 0 w 879759"/>
              <a:gd name="connsiteY0" fmla="*/ 965871 h 965871"/>
              <a:gd name="connsiteX1" fmla="*/ 292584 w 879759"/>
              <a:gd name="connsiteY1" fmla="*/ 0 h 965871"/>
              <a:gd name="connsiteX2" fmla="*/ 879759 w 879759"/>
              <a:gd name="connsiteY2" fmla="*/ 888297 h 965871"/>
              <a:gd name="connsiteX3" fmla="*/ 0 w 879759"/>
              <a:gd name="connsiteY3" fmla="*/ 965871 h 965871"/>
              <a:gd name="connsiteX0" fmla="*/ 0 w 879759"/>
              <a:gd name="connsiteY0" fmla="*/ 953638 h 953638"/>
              <a:gd name="connsiteX1" fmla="*/ 325672 w 879759"/>
              <a:gd name="connsiteY1" fmla="*/ 0 h 953638"/>
              <a:gd name="connsiteX2" fmla="*/ 879759 w 879759"/>
              <a:gd name="connsiteY2" fmla="*/ 876064 h 953638"/>
              <a:gd name="connsiteX3" fmla="*/ 0 w 879759"/>
              <a:gd name="connsiteY3" fmla="*/ 953638 h 953638"/>
              <a:gd name="connsiteX0" fmla="*/ 0 w 879759"/>
              <a:gd name="connsiteY0" fmla="*/ 935388 h 935388"/>
              <a:gd name="connsiteX1" fmla="*/ 356537 w 879759"/>
              <a:gd name="connsiteY1" fmla="*/ 0 h 935388"/>
              <a:gd name="connsiteX2" fmla="*/ 879759 w 879759"/>
              <a:gd name="connsiteY2" fmla="*/ 857814 h 935388"/>
              <a:gd name="connsiteX3" fmla="*/ 0 w 879759"/>
              <a:gd name="connsiteY3" fmla="*/ 935388 h 935388"/>
              <a:gd name="connsiteX0" fmla="*/ 491044 w 1370803"/>
              <a:gd name="connsiteY0" fmla="*/ 602206 h 602206"/>
              <a:gd name="connsiteX1" fmla="*/ 0 w 1370803"/>
              <a:gd name="connsiteY1" fmla="*/ 0 h 602206"/>
              <a:gd name="connsiteX2" fmla="*/ 1370803 w 1370803"/>
              <a:gd name="connsiteY2" fmla="*/ 524632 h 602206"/>
              <a:gd name="connsiteX3" fmla="*/ 491044 w 1370803"/>
              <a:gd name="connsiteY3" fmla="*/ 602206 h 602206"/>
              <a:gd name="connsiteX0" fmla="*/ 491044 w 1375207"/>
              <a:gd name="connsiteY0" fmla="*/ 602206 h 602206"/>
              <a:gd name="connsiteX1" fmla="*/ 0 w 1375207"/>
              <a:gd name="connsiteY1" fmla="*/ 0 h 602206"/>
              <a:gd name="connsiteX2" fmla="*/ 1375207 w 1375207"/>
              <a:gd name="connsiteY2" fmla="*/ 512720 h 602206"/>
              <a:gd name="connsiteX3" fmla="*/ 491044 w 1375207"/>
              <a:gd name="connsiteY3" fmla="*/ 602206 h 602206"/>
            </a:gdLst>
            <a:ahLst/>
            <a:cxnLst>
              <a:cxn ang="0">
                <a:pos x="connsiteX0" y="connsiteY0"/>
              </a:cxn>
              <a:cxn ang="0">
                <a:pos x="connsiteX1" y="connsiteY1"/>
              </a:cxn>
              <a:cxn ang="0">
                <a:pos x="connsiteX2" y="connsiteY2"/>
              </a:cxn>
              <a:cxn ang="0">
                <a:pos x="connsiteX3" y="connsiteY3"/>
              </a:cxn>
            </a:cxnLst>
            <a:rect l="l" t="t" r="r" b="b"/>
            <a:pathLst>
              <a:path w="1375207" h="602206">
                <a:moveTo>
                  <a:pt x="491044" y="602206"/>
                </a:moveTo>
                <a:lnTo>
                  <a:pt x="0" y="0"/>
                </a:lnTo>
                <a:lnTo>
                  <a:pt x="1375207" y="512720"/>
                </a:lnTo>
                <a:lnTo>
                  <a:pt x="491044" y="602206"/>
                </a:lnTo>
                <a:close/>
              </a:path>
            </a:pathLst>
          </a:custGeom>
          <a:solidFill>
            <a:srgbClr val="002F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ERA Srch Manufacturer 1.jpg"/>
          <p:cNvPicPr>
            <a:picLocks noChangeAspect="1"/>
          </p:cNvPicPr>
          <p:nvPr/>
        </p:nvPicPr>
        <p:blipFill rotWithShape="1">
          <a:blip r:embed="rId3">
            <a:extLst>
              <a:ext uri="{28A0092B-C50C-407E-A947-70E740481C1C}">
                <a14:useLocalDpi xmlns:a14="http://schemas.microsoft.com/office/drawing/2010/main" val="0"/>
              </a:ext>
            </a:extLst>
          </a:blip>
          <a:srcRect l="25641" t="33927" r="10681" b="52551"/>
          <a:stretch/>
        </p:blipFill>
        <p:spPr>
          <a:xfrm>
            <a:off x="644293" y="2657232"/>
            <a:ext cx="3766594" cy="656224"/>
          </a:xfrm>
          <a:prstGeom prst="rect">
            <a:avLst/>
          </a:prstGeom>
          <a:noFill/>
          <a:ln w="28575" cmpd="sng">
            <a:solidFill>
              <a:srgbClr val="002F56"/>
            </a:solidFill>
          </a:ln>
        </p:spPr>
      </p:pic>
    </p:spTree>
    <p:extLst>
      <p:ext uri="{BB962C8B-B14F-4D97-AF65-F5344CB8AC3E}">
        <p14:creationId xmlns:p14="http://schemas.microsoft.com/office/powerpoint/2010/main" val="1915838970"/>
      </p:ext>
    </p:extLst>
  </p:cSld>
  <p:clrMapOvr>
    <a:masterClrMapping/>
  </p:clrMapOvr>
</p:sld>
</file>

<file path=ppt/theme/theme1.xml><?xml version="1.0" encoding="utf-8"?>
<a:theme xmlns:a="http://schemas.openxmlformats.org/drawingml/2006/main" name="OI&amp;T PPT Layou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5D5D3FF0A5204393AD79E17003813D" ma:contentTypeVersion="0" ma:contentTypeDescription="Create a new document." ma:contentTypeScope="" ma:versionID="da2553a265b28876fe5373c4a28f42b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D30316-F102-4F69-B554-8A50472E5129}">
  <ds:schemaRefs>
    <ds:schemaRef ds:uri="http://schemas.microsoft.com/sharepoint/v3/contenttype/forms"/>
  </ds:schemaRefs>
</ds:datastoreItem>
</file>

<file path=customXml/itemProps2.xml><?xml version="1.0" encoding="utf-8"?>
<ds:datastoreItem xmlns:ds="http://schemas.openxmlformats.org/officeDocument/2006/customXml" ds:itemID="{3170DD6E-5CB5-472B-A24B-FC479B59DD51}">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29501008-366B-4A0E-BC73-43A9E62867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33747</TotalTime>
  <Words>5141</Words>
  <Application>Microsoft Office PowerPoint</Application>
  <PresentationFormat>On-screen Show (4:3)</PresentationFormat>
  <Paragraphs>389</Paragraphs>
  <Slides>34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.AppleSystemUIFont</vt:lpstr>
      <vt:lpstr>Arial</vt:lpstr>
      <vt:lpstr>Calibri</vt:lpstr>
      <vt:lpstr>CambriaMath</vt:lpstr>
      <vt:lpstr>LucidaGrande</vt:lpstr>
      <vt:lpstr>Wingdings</vt:lpstr>
      <vt:lpstr>OI&amp;T PPT Layout</vt:lpstr>
      <vt:lpstr>CYBERSECURITY PROCESS FOR CONNECTING va RESEARCH SCIENTIFIC COMPUTING DEVICES </vt:lpstr>
      <vt:lpstr>Training Agenda</vt:lpstr>
      <vt:lpstr>Why is the ERA Process important to Research? </vt:lpstr>
      <vt:lpstr>Defining VA RSCD Devices and Systems</vt:lpstr>
      <vt:lpstr>PowerPoint Presentation</vt:lpstr>
      <vt:lpstr>PowerPoint Presentation</vt:lpstr>
      <vt:lpstr>ERA Process for RSCDs Requiring VA Network Access</vt:lpstr>
      <vt:lpstr>ERA In-take Portal/Quick Start Guide</vt:lpstr>
      <vt:lpstr>ERA In-take Portal/Manufacturer Search Function</vt:lpstr>
      <vt:lpstr>ERA Risk Analysis Master Record and ERAR</vt:lpstr>
      <vt:lpstr>Purpose of the RSCD Package &amp; collected information</vt:lpstr>
      <vt:lpstr>PowerPoint Presentation</vt:lpstr>
      <vt:lpstr>PowerPoint Presentation</vt:lpstr>
      <vt:lpstr>PowerPoint Presentation</vt:lpstr>
      <vt:lpstr>Hardware/Software Inventory</vt:lpstr>
      <vt:lpstr>Ports, Protocols and Services</vt:lpstr>
      <vt:lpstr>PowerPoint Presentation</vt:lpstr>
      <vt:lpstr>Introduction to RSCD Package Submission in ServiceNow (SNOW)</vt:lpstr>
      <vt:lpstr>Introduction to the ERA Process and Enterprise Approval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References</vt:lpstr>
      <vt:lpstr>QUESTIONS?</vt:lpstr>
      <vt:lpstr>AVAILABILITY OF RECORDING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Cybersecurity Process for Connecting VA Research Scientific Computing Devices)</dc:title>
  <dc:subject> Cybersecurity Process for Connecting VA Research Scientific Computing Devices</dc:subject>
  <dc:creator>U.S. Department of Veterans Affairs, Office of Information and Technology;ITOPS;ESO;SDSD</dc:creator>
  <cp:keywords>"SDSD, HISD, ERA, Enterprise Risk Analysis, Risk, Specialized Devices, Medical Device Risk, October 2018"</cp:keywords>
  <dc:description/>
  <cp:lastModifiedBy>Rivera, Portia T</cp:lastModifiedBy>
  <cp:revision>1467</cp:revision>
  <cp:lastPrinted>2017-03-28T14:15:43Z</cp:lastPrinted>
  <dcterms:created xsi:type="dcterms:W3CDTF">2017-03-15T17:05:18Z</dcterms:created>
  <dcterms:modified xsi:type="dcterms:W3CDTF">2020-10-07T13:48:02Z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lpwstr>2018/10/30</vt:lpwstr>
  </property>
  <property fmtid="{D5CDD505-2E9C-101B-9397-08002B2CF9AE}" pid="3" name="Date Reviewed">
    <vt:lpwstr>2018/10/31</vt:lpwstr>
  </property>
  <property fmtid="{D5CDD505-2E9C-101B-9397-08002B2CF9AE}" pid="4" name="Date Published">
    <vt:lpwstr>2018/10/31</vt:lpwstr>
  </property>
  <property fmtid="{D5CDD505-2E9C-101B-9397-08002B2CF9AE}" pid="5" name="Language">
    <vt:lpwstr>English</vt:lpwstr>
  </property>
  <property fmtid="{D5CDD505-2E9C-101B-9397-08002B2CF9AE}" pid="6" name="ContentTypeId">
    <vt:lpwstr>0x010100855D5D3FF0A5204393AD79E17003813D</vt:lpwstr>
  </property>
</Properties>
</file>